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285F4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4285F4"/>
        </a:fontRef>
        <a:srgbClr val="4285F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7"/>
          </a:solidFill>
        </a:fill>
      </a:tcStyle>
    </a:wholeTbl>
    <a:band2H>
      <a:tcTxStyle b="def" i="def"/>
      <a:tcStyle>
        <a:tcBdr/>
        <a:fill>
          <a:solidFill>
            <a:srgbClr val="E6EB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4285F4"/>
        </a:fontRef>
        <a:srgbClr val="4285F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CDCC"/>
          </a:solidFill>
        </a:fill>
      </a:tcStyle>
    </a:wholeTbl>
    <a:band2H>
      <a:tcTxStyle b="def" i="def"/>
      <a:tcStyle>
        <a:tcBdr/>
        <a:fill>
          <a:solidFill>
            <a:srgbClr val="F8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4285F4"/>
        </a:fontRef>
        <a:srgbClr val="4285F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E5CA"/>
          </a:solidFill>
        </a:fill>
      </a:tcStyle>
    </a:wholeTbl>
    <a:band2H>
      <a:tcTxStyle b="def" i="def"/>
      <a:tcStyle>
        <a:tcBdr/>
        <a:fill>
          <a:solidFill>
            <a:srgbClr val="FD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285F4"/>
        </a:fontRef>
        <a:srgbClr val="4285F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DFD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285F4"/>
        </a:fontRef>
        <a:srgbClr val="4285F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285F4"/>
              </a:solidFill>
              <a:prstDash val="solid"/>
              <a:round/>
            </a:ln>
          </a:top>
          <a:bottom>
            <a:ln w="25400" cap="flat">
              <a:solidFill>
                <a:srgbClr val="4285F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285F4"/>
              </a:solidFill>
              <a:prstDash val="solid"/>
              <a:round/>
            </a:ln>
          </a:top>
          <a:bottom>
            <a:ln w="25400" cap="flat">
              <a:solidFill>
                <a:srgbClr val="4285F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285F4"/>
        </a:fontRef>
        <a:srgbClr val="4285F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285F4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285F4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285F4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4285F4"/>
        </a:fontRef>
        <a:srgbClr val="4285F4"/>
      </a:tcTxStyle>
      <a:tcStyle>
        <a:tcBdr>
          <a:left>
            <a:ln w="12700" cap="flat">
              <a:solidFill>
                <a:srgbClr val="4285F4"/>
              </a:solidFill>
              <a:prstDash val="solid"/>
              <a:round/>
            </a:ln>
          </a:left>
          <a:right>
            <a:ln w="12700" cap="flat">
              <a:solidFill>
                <a:srgbClr val="4285F4"/>
              </a:solidFill>
              <a:prstDash val="solid"/>
              <a:round/>
            </a:ln>
          </a:right>
          <a:top>
            <a:ln w="12700" cap="flat">
              <a:solidFill>
                <a:srgbClr val="4285F4"/>
              </a:solidFill>
              <a:prstDash val="solid"/>
              <a:round/>
            </a:ln>
          </a:top>
          <a:bottom>
            <a:ln w="12700" cap="flat">
              <a:solidFill>
                <a:srgbClr val="4285F4"/>
              </a:solidFill>
              <a:prstDash val="solid"/>
              <a:round/>
            </a:ln>
          </a:bottom>
          <a:insideH>
            <a:ln w="12700" cap="flat">
              <a:solidFill>
                <a:srgbClr val="4285F4"/>
              </a:solidFill>
              <a:prstDash val="solid"/>
              <a:round/>
            </a:ln>
          </a:insideH>
          <a:insideV>
            <a:ln w="12700" cap="flat">
              <a:solidFill>
                <a:srgbClr val="4285F4"/>
              </a:solidFill>
              <a:prstDash val="solid"/>
              <a:round/>
            </a:ln>
          </a:insideV>
        </a:tcBdr>
        <a:fill>
          <a:solidFill>
            <a:srgbClr val="4285F4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4285F4"/>
        </a:fontRef>
        <a:srgbClr val="4285F4"/>
      </a:tcTxStyle>
      <a:tcStyle>
        <a:tcBdr>
          <a:left>
            <a:ln w="12700" cap="flat">
              <a:solidFill>
                <a:srgbClr val="4285F4"/>
              </a:solidFill>
              <a:prstDash val="solid"/>
              <a:round/>
            </a:ln>
          </a:left>
          <a:right>
            <a:ln w="12700" cap="flat">
              <a:solidFill>
                <a:srgbClr val="4285F4"/>
              </a:solidFill>
              <a:prstDash val="solid"/>
              <a:round/>
            </a:ln>
          </a:right>
          <a:top>
            <a:ln w="12700" cap="flat">
              <a:solidFill>
                <a:srgbClr val="4285F4"/>
              </a:solidFill>
              <a:prstDash val="solid"/>
              <a:round/>
            </a:ln>
          </a:top>
          <a:bottom>
            <a:ln w="12700" cap="flat">
              <a:solidFill>
                <a:srgbClr val="4285F4"/>
              </a:solidFill>
              <a:prstDash val="solid"/>
              <a:round/>
            </a:ln>
          </a:bottom>
          <a:insideH>
            <a:ln w="12700" cap="flat">
              <a:solidFill>
                <a:srgbClr val="4285F4"/>
              </a:solidFill>
              <a:prstDash val="solid"/>
              <a:round/>
            </a:ln>
          </a:insideH>
          <a:insideV>
            <a:ln w="12700" cap="flat">
              <a:solidFill>
                <a:srgbClr val="4285F4"/>
              </a:solidFill>
              <a:prstDash val="solid"/>
              <a:round/>
            </a:ln>
          </a:insideV>
        </a:tcBdr>
        <a:fill>
          <a:solidFill>
            <a:srgbClr val="4285F4">
              <a:alpha val="20000"/>
            </a:srgbClr>
          </a:solidFill>
        </a:fill>
      </a:tcStyle>
    </a:firstCol>
    <a:lastRow>
      <a:tcTxStyle b="on" i="off">
        <a:fontRef idx="major">
          <a:srgbClr val="4285F4"/>
        </a:fontRef>
        <a:srgbClr val="4285F4"/>
      </a:tcTxStyle>
      <a:tcStyle>
        <a:tcBdr>
          <a:left>
            <a:ln w="12700" cap="flat">
              <a:solidFill>
                <a:srgbClr val="4285F4"/>
              </a:solidFill>
              <a:prstDash val="solid"/>
              <a:round/>
            </a:ln>
          </a:left>
          <a:right>
            <a:ln w="12700" cap="flat">
              <a:solidFill>
                <a:srgbClr val="4285F4"/>
              </a:solidFill>
              <a:prstDash val="solid"/>
              <a:round/>
            </a:ln>
          </a:right>
          <a:top>
            <a:ln w="50800" cap="flat">
              <a:solidFill>
                <a:srgbClr val="4285F4"/>
              </a:solidFill>
              <a:prstDash val="solid"/>
              <a:round/>
            </a:ln>
          </a:top>
          <a:bottom>
            <a:ln w="12700" cap="flat">
              <a:solidFill>
                <a:srgbClr val="4285F4"/>
              </a:solidFill>
              <a:prstDash val="solid"/>
              <a:round/>
            </a:ln>
          </a:bottom>
          <a:insideH>
            <a:ln w="12700" cap="flat">
              <a:solidFill>
                <a:srgbClr val="4285F4"/>
              </a:solidFill>
              <a:prstDash val="solid"/>
              <a:round/>
            </a:ln>
          </a:insideH>
          <a:insideV>
            <a:ln w="12700" cap="flat">
              <a:solidFill>
                <a:srgbClr val="4285F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4285F4"/>
        </a:fontRef>
        <a:srgbClr val="4285F4"/>
      </a:tcTxStyle>
      <a:tcStyle>
        <a:tcBdr>
          <a:left>
            <a:ln w="12700" cap="flat">
              <a:solidFill>
                <a:srgbClr val="4285F4"/>
              </a:solidFill>
              <a:prstDash val="solid"/>
              <a:round/>
            </a:ln>
          </a:left>
          <a:right>
            <a:ln w="12700" cap="flat">
              <a:solidFill>
                <a:srgbClr val="4285F4"/>
              </a:solidFill>
              <a:prstDash val="solid"/>
              <a:round/>
            </a:ln>
          </a:right>
          <a:top>
            <a:ln w="12700" cap="flat">
              <a:solidFill>
                <a:srgbClr val="4285F4"/>
              </a:solidFill>
              <a:prstDash val="solid"/>
              <a:round/>
            </a:ln>
          </a:top>
          <a:bottom>
            <a:ln w="25400" cap="flat">
              <a:solidFill>
                <a:srgbClr val="4285F4"/>
              </a:solidFill>
              <a:prstDash val="solid"/>
              <a:round/>
            </a:ln>
          </a:bottom>
          <a:insideH>
            <a:ln w="12700" cap="flat">
              <a:solidFill>
                <a:srgbClr val="4285F4"/>
              </a:solidFill>
              <a:prstDash val="solid"/>
              <a:round/>
            </a:ln>
          </a:insideH>
          <a:insideV>
            <a:ln w="12700" cap="flat">
              <a:solidFill>
                <a:srgbClr val="4285F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;p2"/>
          <p:cNvSpPr/>
          <p:nvPr/>
        </p:nvSpPr>
        <p:spPr>
          <a:xfrm flipH="1">
            <a:off x="8246400" y="4245924"/>
            <a:ext cx="897600" cy="897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" name="Google Shape;11;p2"/>
          <p:cNvSpPr/>
          <p:nvPr/>
        </p:nvSpPr>
        <p:spPr>
          <a:xfrm flipH="1">
            <a:off x="8246400" y="4245874"/>
            <a:ext cx="897600" cy="897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8000" y="0"/>
                </a:lnTo>
                <a:cubicBezTo>
                  <a:pt x="19988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6808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390525" y="2789129"/>
            <a:ext cx="8222100" cy="432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2286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42900" indent="2540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42900" indent="7112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42900" indent="11684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42900" indent="16256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xfrm>
            <a:off x="475499" y="1258525"/>
            <a:ext cx="8222101" cy="1963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12000">
                <a:solidFill>
                  <a:srgbClr val="42424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sz="half" idx="1"/>
          </p:nvPr>
        </p:nvSpPr>
        <p:spPr>
          <a:xfrm>
            <a:off x="475499" y="3304625"/>
            <a:ext cx="8222101" cy="13008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xfrm>
            <a:off x="460950" y="2065350"/>
            <a:ext cx="8222100" cy="1012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" name="Google Shape;20;p4"/>
          <p:cNvSpPr/>
          <p:nvPr/>
        </p:nvSpPr>
        <p:spPr>
          <a:xfrm>
            <a:off x="0" y="1685999"/>
            <a:ext cx="9144000" cy="108601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471900" y="738725"/>
            <a:ext cx="8222100" cy="7677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xfrm>
            <a:off x="471900" y="1919074"/>
            <a:ext cx="8222100" cy="2710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" name="Google Shape;26;p5"/>
          <p:cNvSpPr/>
          <p:nvPr/>
        </p:nvSpPr>
        <p:spPr>
          <a:xfrm>
            <a:off x="0" y="1685999"/>
            <a:ext cx="9144000" cy="108601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471900" y="738725"/>
            <a:ext cx="8222100" cy="7677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half" idx="1"/>
          </p:nvPr>
        </p:nvSpPr>
        <p:spPr>
          <a:xfrm>
            <a:off x="471900" y="1919074"/>
            <a:ext cx="3999901" cy="2710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Google Shape;29;p5"/>
          <p:cNvSpPr txBox="1"/>
          <p:nvPr>
            <p:ph type="body" sz="half" idx="13"/>
          </p:nvPr>
        </p:nvSpPr>
        <p:spPr>
          <a:xfrm>
            <a:off x="4694249" y="1919074"/>
            <a:ext cx="3999901" cy="2710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32;p6"/>
          <p:cNvSpPr/>
          <p:nvPr/>
        </p:nvSpPr>
        <p:spPr>
          <a:xfrm flipH="1" rot="10800000">
            <a:off x="0" y="656400"/>
            <a:ext cx="9144000" cy="44871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4" name="Google Shape;33;p6"/>
          <p:cNvSpPr/>
          <p:nvPr/>
        </p:nvSpPr>
        <p:spPr>
          <a:xfrm>
            <a:off x="0" y="656350"/>
            <a:ext cx="9144000" cy="108601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" name="Title Text"/>
          <p:cNvSpPr txBox="1"/>
          <p:nvPr>
            <p:ph type="title"/>
          </p:nvPr>
        </p:nvSpPr>
        <p:spPr>
          <a:xfrm>
            <a:off x="98249" y="16349"/>
            <a:ext cx="8826601" cy="6027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18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37;p7"/>
          <p:cNvSpPr/>
          <p:nvPr/>
        </p:nvSpPr>
        <p:spPr>
          <a:xfrm flipH="1" rot="10800000">
            <a:off x="3276600" y="24"/>
            <a:ext cx="5867400" cy="51435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" name="Google Shape;38;p7"/>
          <p:cNvSpPr/>
          <p:nvPr/>
        </p:nvSpPr>
        <p:spPr>
          <a:xfrm rot="16200000">
            <a:off x="759149" y="2517450"/>
            <a:ext cx="5143501" cy="108601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xfrm>
            <a:off x="226077" y="357800"/>
            <a:ext cx="2808001" cy="953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quarter" idx="1"/>
          </p:nvPr>
        </p:nvSpPr>
        <p:spPr>
          <a:xfrm>
            <a:off x="226075" y="1465799"/>
            <a:ext cx="2808000" cy="31635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indent="-304800">
              <a:buClr>
                <a:srgbClr val="FFFFFF"/>
              </a:buClr>
              <a:buSzPts val="1200"/>
              <a:defRPr sz="1200">
                <a:solidFill>
                  <a:srgbClr val="FFFFFF"/>
                </a:solidFill>
              </a:defRPr>
            </a:lvl1pPr>
            <a:lvl2pPr marL="914400" indent="-304800">
              <a:buClr>
                <a:srgbClr val="FFFFFF"/>
              </a:buClr>
              <a:buSzPts val="1200"/>
              <a:defRPr sz="1200">
                <a:solidFill>
                  <a:srgbClr val="FFFFFF"/>
                </a:solidFill>
              </a:defRPr>
            </a:lvl2pPr>
            <a:lvl3pPr marL="1371600" indent="-304800">
              <a:buClr>
                <a:srgbClr val="FFFFFF"/>
              </a:buClr>
              <a:buSzPts val="1200"/>
              <a:defRPr sz="1200">
                <a:solidFill>
                  <a:srgbClr val="FFFFFF"/>
                </a:solidFill>
              </a:defRPr>
            </a:lvl3pPr>
            <a:lvl4pPr marL="1828800" indent="-304800">
              <a:buClr>
                <a:srgbClr val="FFFFFF"/>
              </a:buClr>
              <a:buSzPts val="1200"/>
              <a:defRPr sz="1200">
                <a:solidFill>
                  <a:srgbClr val="FFFFFF"/>
                </a:solidFill>
              </a:defRPr>
            </a:lvl4pPr>
            <a:lvl5pPr marL="2286000" indent="-304800">
              <a:buClr>
                <a:srgbClr val="FFFFFF"/>
              </a:buClr>
              <a:buSzPts val="1200"/>
              <a:defRPr sz="1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/>
          <p:nvPr>
            <p:ph type="title"/>
          </p:nvPr>
        </p:nvSpPr>
        <p:spPr>
          <a:xfrm>
            <a:off x="490250" y="488249"/>
            <a:ext cx="6227101" cy="4090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3" name="Google Shape;47;p9"/>
          <p:cNvSpPr/>
          <p:nvPr/>
        </p:nvSpPr>
        <p:spPr>
          <a:xfrm rot="5400000">
            <a:off x="1946424" y="2517750"/>
            <a:ext cx="5142902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4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4200">
                <a:solidFill>
                  <a:srgbClr val="424242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quarter" idx="1"/>
          </p:nvPr>
        </p:nvSpPr>
        <p:spPr>
          <a:xfrm>
            <a:off x="265500" y="2779466"/>
            <a:ext cx="4045200" cy="12351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Google Shape;50;p9"/>
          <p:cNvSpPr txBox="1"/>
          <p:nvPr>
            <p:ph type="body" sz="half" idx="13"/>
          </p:nvPr>
        </p:nvSpPr>
        <p:spPr>
          <a:xfrm>
            <a:off x="4939500" y="724199"/>
            <a:ext cx="3837000" cy="36951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bg>
      <p:bgPr>
        <a:solidFill>
          <a:srgbClr val="0737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53;p10"/>
          <p:cNvSpPr/>
          <p:nvPr/>
        </p:nvSpPr>
        <p:spPr>
          <a:xfrm flipH="1" rot="10800000">
            <a:off x="0" y="0"/>
            <a:ext cx="9144000" cy="46959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" name="Google Shape;54;p10"/>
          <p:cNvSpPr/>
          <p:nvPr/>
        </p:nvSpPr>
        <p:spPr>
          <a:xfrm flipH="1" rot="10800000">
            <a:off x="0" y="4622724"/>
            <a:ext cx="9144000" cy="74101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" name="Body Level One…"/>
          <p:cNvSpPr txBox="1"/>
          <p:nvPr>
            <p:ph type="body" sz="quarter" idx="1"/>
          </p:nvPr>
        </p:nvSpPr>
        <p:spPr>
          <a:xfrm>
            <a:off x="57150" y="4696824"/>
            <a:ext cx="8382000" cy="4467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  <a:lvl2pPr marL="869042" indent="-272142">
              <a:lnSpc>
                <a:spcPct val="100000"/>
              </a:lnSpc>
              <a:buClrTx/>
              <a:buSzPts val="1200"/>
              <a:buFontTx/>
              <a:defRPr sz="1200">
                <a:solidFill>
                  <a:srgbClr val="FFFFFF"/>
                </a:solidFill>
              </a:defRPr>
            </a:lvl2pPr>
            <a:lvl3pPr marL="1326242" indent="-272142">
              <a:lnSpc>
                <a:spcPct val="100000"/>
              </a:lnSpc>
              <a:buClrTx/>
              <a:buSzPts val="1200"/>
              <a:buFontTx/>
              <a:defRPr sz="1200">
                <a:solidFill>
                  <a:srgbClr val="FFFFFF"/>
                </a:solidFill>
              </a:defRPr>
            </a:lvl3pPr>
            <a:lvl4pPr marL="1783442" indent="-272142">
              <a:lnSpc>
                <a:spcPct val="100000"/>
              </a:lnSpc>
              <a:buClrTx/>
              <a:buSzPts val="1200"/>
              <a:buFontTx/>
              <a:defRPr sz="1200">
                <a:solidFill>
                  <a:srgbClr val="FFFFFF"/>
                </a:solidFill>
              </a:defRPr>
            </a:lvl4pPr>
            <a:lvl5pPr marL="2240642" indent="-272142">
              <a:lnSpc>
                <a:spcPct val="100000"/>
              </a:lnSpc>
              <a:buClrTx/>
              <a:buSzPts val="1200"/>
              <a:buFontTx/>
              <a:defRPr sz="1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735428" y="4724798"/>
            <a:ext cx="336813" cy="3352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FFFFFF"/>
          </a:solidFill>
          <a:uFillTx/>
          <a:latin typeface="Roboto"/>
          <a:ea typeface="Roboto"/>
          <a:cs typeface="Roboto"/>
          <a:sym typeface="Roboto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73737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737373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67;p13"/>
          <p:cNvSpPr txBox="1"/>
          <p:nvPr>
            <p:ph type="ctrTitle"/>
          </p:nvPr>
        </p:nvSpPr>
        <p:spPr>
          <a:xfrm>
            <a:off x="390525" y="1819275"/>
            <a:ext cx="8222099" cy="933600"/>
          </a:xfrm>
          <a:prstGeom prst="rect">
            <a:avLst/>
          </a:prstGeom>
        </p:spPr>
        <p:txBody>
          <a:bodyPr/>
          <a:lstStyle>
            <a:lvl1pPr defTabSz="548640">
              <a:defRPr sz="2880"/>
            </a:lvl1pPr>
          </a:lstStyle>
          <a:p>
            <a:pPr/>
            <a:r>
              <a:t>Inflatable Life Jacket Maintenance and Rearming</a:t>
            </a:r>
          </a:p>
        </p:txBody>
      </p:sp>
      <p:sp>
        <p:nvSpPr>
          <p:cNvPr id="123" name="Google Shape;68;p13"/>
          <p:cNvSpPr txBox="1"/>
          <p:nvPr>
            <p:ph type="subTitle" sz="quarter" idx="1"/>
          </p:nvPr>
        </p:nvSpPr>
        <p:spPr>
          <a:xfrm>
            <a:off x="390525" y="2789129"/>
            <a:ext cx="8222099" cy="432900"/>
          </a:xfrm>
          <a:prstGeom prst="rect">
            <a:avLst/>
          </a:prstGeom>
        </p:spPr>
        <p:txBody>
          <a:bodyPr/>
          <a:lstStyle>
            <a:lvl1pPr marL="0" indent="0" defTabSz="612648">
              <a:defRPr sz="1608"/>
            </a:lvl1pPr>
          </a:lstStyle>
          <a:p>
            <a:pPr/>
            <a:r>
              <a:t>Chuck Hawley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32;p22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/>
          <a:p>
            <a:pPr/>
            <a:r>
              <a:t>Types of Inflatables</a:t>
            </a:r>
          </a:p>
        </p:txBody>
      </p:sp>
      <p:sp>
        <p:nvSpPr>
          <p:cNvPr id="161" name="Google Shape;133;p22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None/>
            </a:lvl1pPr>
          </a:lstStyle>
          <a:p>
            <a:pPr/>
            <a:r>
              <a:t>Understand the various styles of inflatable life jackets so you can select the one that is best for your use.</a:t>
            </a:r>
          </a:p>
        </p:txBody>
      </p:sp>
      <p:sp>
        <p:nvSpPr>
          <p:cNvPr id="162" name="Google Shape;134;p22"/>
          <p:cNvSpPr txBox="1"/>
          <p:nvPr/>
        </p:nvSpPr>
        <p:spPr>
          <a:xfrm>
            <a:off x="3680124" y="294400"/>
            <a:ext cx="5195401" cy="3827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Amount of buoyancy</a:t>
            </a:r>
          </a:p>
          <a:p>
            <a:pPr lvl="1" marL="914400" indent="-317500">
              <a:spcBef>
                <a:spcPts val="1000"/>
              </a:spcBef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16, 24, 35, 60# of buoyancy</a:t>
            </a:r>
          </a:p>
          <a:p>
            <a:pPr lvl="1" marL="914400" indent="-317500">
              <a:spcBef>
                <a:spcPts val="1000"/>
              </a:spcBef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Hybrid with 7# foam + 15# inflatable</a:t>
            </a:r>
          </a:p>
          <a:p>
            <a:pPr marL="457200" indent="-317500">
              <a:spcBef>
                <a:spcPts val="1000"/>
              </a:spcBef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Type of inflator</a:t>
            </a:r>
          </a:p>
          <a:p>
            <a:pPr lvl="1" marL="914400" indent="-317500">
              <a:spcBef>
                <a:spcPts val="1000"/>
              </a:spcBef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Manual, water-activated, or hydrostatic</a:t>
            </a:r>
          </a:p>
          <a:p>
            <a:pPr marL="457200" indent="-317500">
              <a:spcBef>
                <a:spcPts val="1000"/>
              </a:spcBef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Style</a:t>
            </a:r>
          </a:p>
          <a:p>
            <a:pPr lvl="1" marL="914400" indent="-317500">
              <a:spcBef>
                <a:spcPts val="1000"/>
              </a:spcBef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Stole or vest Vs. belt pack</a:t>
            </a:r>
          </a:p>
          <a:p>
            <a:pPr marL="457200" indent="-317500">
              <a:spcBef>
                <a:spcPts val="1000"/>
              </a:spcBef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Integral harness (sailing) or no harness (everyone else)?</a:t>
            </a:r>
          </a:p>
          <a:p>
            <a:pPr marL="457200" indent="-317500">
              <a:spcBef>
                <a:spcPts val="1000"/>
              </a:spcBef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Type of closure</a:t>
            </a:r>
          </a:p>
          <a:p>
            <a:pPr lvl="1" marL="914400" indent="-317500">
              <a:spcBef>
                <a:spcPts val="1000"/>
              </a:spcBef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Velcro or burstable zipper</a:t>
            </a:r>
          </a:p>
          <a:p>
            <a:pPr marL="457200" indent="-317500">
              <a:spcBef>
                <a:spcPts val="1000"/>
              </a:spcBef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Mandatory wear or not?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39;p23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>
            <a:lvl1pPr defTabSz="722376">
              <a:defRPr sz="1896"/>
            </a:lvl1pPr>
          </a:lstStyle>
          <a:p>
            <a:pPr/>
            <a:r>
              <a:t>Manual, water activated, or hydrostatic?</a:t>
            </a:r>
          </a:p>
        </p:txBody>
      </p:sp>
      <p:sp>
        <p:nvSpPr>
          <p:cNvPr id="165" name="Google Shape;140;p23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Largely left up to the wearer or PIC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Issue with manual-only is cold-shock and the gasp reflex. May not allow user to pull the “ripcord” (lanyard)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Issue with water-activated is a risk of inflation when not intended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Hydrostatic models are resistant to splashes and humidity, but must be immersed 4” to activate.</a:t>
            </a:r>
          </a:p>
        </p:txBody>
      </p:sp>
      <p:pic>
        <p:nvPicPr>
          <p:cNvPr id="166" name="Google Shape;141;p23" descr="Google Shape;141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4474" y="74449"/>
            <a:ext cx="2727301" cy="272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167" name="Google Shape;142;p23" descr="Google Shape;142;p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9299" y="2888350"/>
            <a:ext cx="3394951" cy="2121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168" name="Google Shape;143;p23" descr="Google Shape;143;p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48249" y="122950"/>
            <a:ext cx="2247490" cy="18201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sp>
        <p:nvSpPr>
          <p:cNvPr id="169" name="Google Shape;144;p23"/>
          <p:cNvSpPr txBox="1"/>
          <p:nvPr/>
        </p:nvSpPr>
        <p:spPr>
          <a:xfrm>
            <a:off x="3662824" y="1987799"/>
            <a:ext cx="14115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Manual Inflator</a:t>
            </a:r>
          </a:p>
        </p:txBody>
      </p:sp>
      <p:sp>
        <p:nvSpPr>
          <p:cNvPr id="170" name="Google Shape;145;p23"/>
          <p:cNvSpPr txBox="1"/>
          <p:nvPr/>
        </p:nvSpPr>
        <p:spPr>
          <a:xfrm>
            <a:off x="6884250" y="2281675"/>
            <a:ext cx="17613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Water-activated Inflator</a:t>
            </a:r>
          </a:p>
        </p:txBody>
      </p:sp>
      <p:sp>
        <p:nvSpPr>
          <p:cNvPr id="171" name="Google Shape;146;p23"/>
          <p:cNvSpPr txBox="1"/>
          <p:nvPr/>
        </p:nvSpPr>
        <p:spPr>
          <a:xfrm>
            <a:off x="3662824" y="4495474"/>
            <a:ext cx="17613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Hydrostatic Inflator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51;p24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/>
          <a:p>
            <a:pPr/>
            <a:r>
              <a:t>Two different standards organizations</a:t>
            </a:r>
          </a:p>
        </p:txBody>
      </p:sp>
      <p:sp>
        <p:nvSpPr>
          <p:cNvPr id="174" name="Google Shape;152;p24"/>
          <p:cNvSpPr txBox="1"/>
          <p:nvPr>
            <p:ph type="body" idx="1"/>
          </p:nvPr>
        </p:nvSpPr>
        <p:spPr>
          <a:xfrm>
            <a:off x="471900" y="1919074"/>
            <a:ext cx="8222099" cy="2710201"/>
          </a:xfrm>
          <a:prstGeom prst="rect">
            <a:avLst/>
          </a:prstGeom>
        </p:spPr>
        <p:txBody>
          <a:bodyPr/>
          <a:lstStyle/>
          <a:p>
            <a:pPr marL="0" indent="0" defTabSz="822959">
              <a:lnSpc>
                <a:spcPct val="100000"/>
              </a:lnSpc>
              <a:buSzTx/>
              <a:buNone/>
              <a:defRPr sz="1619"/>
            </a:pPr>
            <a:r>
              <a:t>Underwriter’s Laboratories, UL</a:t>
            </a:r>
          </a:p>
          <a:p>
            <a:pPr marL="0" indent="411479" defTabSz="822959">
              <a:lnSpc>
                <a:spcPct val="100000"/>
              </a:lnSpc>
              <a:spcBef>
                <a:spcPts val="1400"/>
              </a:spcBef>
              <a:buSzTx/>
              <a:buNone/>
              <a:defRPr sz="1619"/>
            </a:pPr>
            <a:r>
              <a:t>Uses a Standards Technical Panel to work on new performance and manufacturing standards for future life jackets. Generally required for US approved life jackets. Standards include UL1123, UL1180, etc.</a:t>
            </a:r>
          </a:p>
          <a:p>
            <a:pPr marL="0" indent="0" defTabSz="822959">
              <a:lnSpc>
                <a:spcPct val="100000"/>
              </a:lnSpc>
              <a:spcBef>
                <a:spcPts val="1400"/>
              </a:spcBef>
              <a:buSzTx/>
              <a:buNone/>
              <a:defRPr sz="1619"/>
            </a:pPr>
            <a:r>
              <a:t>International Standards Organization, ISO</a:t>
            </a:r>
          </a:p>
          <a:p>
            <a:pPr marL="0" indent="411479" defTabSz="822959">
              <a:lnSpc>
                <a:spcPct val="100000"/>
              </a:lnSpc>
              <a:spcBef>
                <a:spcPts val="1400"/>
              </a:spcBef>
              <a:buSzTx/>
              <a:buNone/>
              <a:defRPr sz="1619"/>
            </a:pPr>
            <a:r>
              <a:t>Creates standards using expert standards-makers. Not involved with manufacturing compliance. Standards include 12401 (harnesses) and 12402 (life jackets)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57;p25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>
            <a:lvl1pPr defTabSz="859536">
              <a:defRPr sz="2256"/>
            </a:lvl1pPr>
          </a:lstStyle>
          <a:p>
            <a:pPr/>
            <a:r>
              <a:t>UL and Coast Guard Inflator Designations</a:t>
            </a:r>
          </a:p>
        </p:txBody>
      </p:sp>
      <p:sp>
        <p:nvSpPr>
          <p:cNvPr id="177" name="Google Shape;158;p25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6F	Older style with no cylinder seal indication. 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3F	Manual activation with cylinder seal indication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2F	Manual with water-backup, cylinder seal indicator, two indicators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1F	Manual with water-backup, cylinder seal indicator, one indicator</a:t>
            </a:r>
          </a:p>
        </p:txBody>
      </p:sp>
      <p:pic>
        <p:nvPicPr>
          <p:cNvPr id="178" name="Google Shape;159;p25" descr="Google Shape;15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8203" y="152400"/>
            <a:ext cx="2705101" cy="21907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179" name="Google Shape;160;p25" descr="Google Shape;160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0149" y="152400"/>
            <a:ext cx="2705101" cy="21907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180" name="Google Shape;161;p25" descr="Google Shape;161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8250" y="2571750"/>
            <a:ext cx="1905001" cy="23241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181" name="Google Shape;162;p25" descr="Google Shape;162;p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0175" y="2578499"/>
            <a:ext cx="2705101" cy="23106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sp>
        <p:nvSpPr>
          <p:cNvPr id="182" name="Google Shape;163;p25"/>
          <p:cNvSpPr txBox="1"/>
          <p:nvPr/>
        </p:nvSpPr>
        <p:spPr>
          <a:xfrm>
            <a:off x="4607900" y="1911449"/>
            <a:ext cx="4857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6F</a:t>
            </a:r>
          </a:p>
        </p:txBody>
      </p:sp>
      <p:sp>
        <p:nvSpPr>
          <p:cNvPr id="183" name="Google Shape;164;p25"/>
          <p:cNvSpPr txBox="1"/>
          <p:nvPr/>
        </p:nvSpPr>
        <p:spPr>
          <a:xfrm>
            <a:off x="7339849" y="1911449"/>
            <a:ext cx="4857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3F</a:t>
            </a:r>
          </a:p>
        </p:txBody>
      </p:sp>
      <p:sp>
        <p:nvSpPr>
          <p:cNvPr id="184" name="Google Shape;165;p25"/>
          <p:cNvSpPr txBox="1"/>
          <p:nvPr/>
        </p:nvSpPr>
        <p:spPr>
          <a:xfrm>
            <a:off x="4607900" y="4499674"/>
            <a:ext cx="4857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2F</a:t>
            </a:r>
          </a:p>
        </p:txBody>
      </p:sp>
      <p:sp>
        <p:nvSpPr>
          <p:cNvPr id="185" name="Google Shape;166;p25"/>
          <p:cNvSpPr txBox="1"/>
          <p:nvPr/>
        </p:nvSpPr>
        <p:spPr>
          <a:xfrm>
            <a:off x="7339862" y="4499674"/>
            <a:ext cx="4857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1F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71;p26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/>
          <a:p>
            <a:pPr/>
            <a:r>
              <a:t>Halkey Roberts Inflators</a:t>
            </a:r>
          </a:p>
        </p:txBody>
      </p:sp>
      <p:sp>
        <p:nvSpPr>
          <p:cNvPr id="188" name="Google Shape;172;p26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Most common in the U.S.; found on Mustang, West Marine, Stearns, Onyx and other life jackets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Available in all configurations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Uses a “bobbin” with the manufacturing date inkjetted on it.</a:t>
            </a:r>
          </a:p>
          <a:p>
            <a:pPr marL="0" indent="457200">
              <a:spcBef>
                <a:spcPts val="1600"/>
              </a:spcBef>
              <a:buSzTx/>
              <a:buNone/>
            </a:pPr>
            <a:r>
              <a:t>Three year “shelf life”</a:t>
            </a:r>
          </a:p>
          <a:p>
            <a:pPr marL="0" indent="457200">
              <a:spcBef>
                <a:spcPts val="1600"/>
              </a:spcBef>
              <a:buSzTx/>
              <a:buNone/>
            </a:pPr>
            <a:r>
              <a:t>Three year “service life”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Replace all red bobbins ASAP.</a:t>
            </a:r>
          </a:p>
        </p:txBody>
      </p:sp>
      <p:pic>
        <p:nvPicPr>
          <p:cNvPr id="189" name="Google Shape;173;p26" descr="Google Shape;173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2077" y="357787"/>
            <a:ext cx="2705101" cy="21907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190" name="Google Shape;174;p26" descr="Google Shape;174;p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7036" y="186399"/>
            <a:ext cx="2626239" cy="23741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191" name="Google Shape;175;p26" descr="Google Shape;175;p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7599" y="2739725"/>
            <a:ext cx="2705101" cy="21907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192" name="Google Shape;176;p26" descr="Google Shape;176;p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16374" y="2743212"/>
            <a:ext cx="2696501" cy="21837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sp>
        <p:nvSpPr>
          <p:cNvPr id="193" name="Google Shape;177;p26"/>
          <p:cNvSpPr txBox="1"/>
          <p:nvPr/>
        </p:nvSpPr>
        <p:spPr>
          <a:xfrm>
            <a:off x="3660199" y="2091700"/>
            <a:ext cx="22599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Common Manual Inflator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82;p27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/>
          <a:p>
            <a:pPr/>
            <a:r>
              <a:t>Hammar Inflators</a:t>
            </a:r>
          </a:p>
        </p:txBody>
      </p:sp>
      <p:sp>
        <p:nvSpPr>
          <p:cNvPr id="196" name="Google Shape;183;p27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 defTabSz="886968">
              <a:buSzTx/>
              <a:buNone/>
              <a:defRPr sz="1358"/>
            </a:pPr>
            <a:r>
              <a:t>Hydrostatic, meaning that they require water </a:t>
            </a:r>
            <a:r>
              <a:rPr u="sng"/>
              <a:t>pressure</a:t>
            </a:r>
            <a:r>
              <a:t> to expose the water-sensing element. </a:t>
            </a:r>
          </a:p>
          <a:p>
            <a:pPr marL="0" indent="0" defTabSz="886968">
              <a:spcBef>
                <a:spcPts val="1500"/>
              </a:spcBef>
              <a:buSzTx/>
              <a:buNone/>
              <a:defRPr sz="1358"/>
            </a:pPr>
            <a:r>
              <a:t>Highly tolerant of splashes and humidity</a:t>
            </a:r>
          </a:p>
          <a:p>
            <a:pPr marL="0" indent="0" defTabSz="886968">
              <a:spcBef>
                <a:spcPts val="1500"/>
              </a:spcBef>
              <a:buSzTx/>
              <a:buNone/>
              <a:defRPr sz="1358"/>
            </a:pPr>
            <a:r>
              <a:t>Highly intolerant of internal pressure in the bladder and shallow (&lt;4”) immersion</a:t>
            </a:r>
          </a:p>
          <a:p>
            <a:pPr marL="0" indent="0" defTabSz="886968">
              <a:spcBef>
                <a:spcPts val="1500"/>
              </a:spcBef>
              <a:buSzTx/>
              <a:buNone/>
              <a:defRPr sz="1358"/>
            </a:pPr>
            <a:r>
              <a:t>5 year replacement interval, $70-$110.</a:t>
            </a:r>
          </a:p>
        </p:txBody>
      </p:sp>
      <p:pic>
        <p:nvPicPr>
          <p:cNvPr id="197" name="Google Shape;184;p27" descr="Google Shape;184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4249" y="866987"/>
            <a:ext cx="4269326" cy="340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Google Shape;185;p27" descr="Google Shape;185;p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8052" y="847725"/>
            <a:ext cx="4036725" cy="3448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190;p28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/>
          <a:p>
            <a:pPr/>
            <a:r>
              <a:t>Secumar Inflators</a:t>
            </a:r>
          </a:p>
        </p:txBody>
      </p:sp>
      <p:sp>
        <p:nvSpPr>
          <p:cNvPr id="201" name="Google Shape;191;p28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Found on Stearns and West Marine life jackets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Available in all configurations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Water causes a “pill” to disintegrate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Manual Only flag converter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Bayonet-style cylinder requires 90 degree twist</a:t>
            </a:r>
          </a:p>
        </p:txBody>
      </p:sp>
      <p:pic>
        <p:nvPicPr>
          <p:cNvPr id="202" name="Google Shape;192;p28" descr="Google Shape;192;p28"/>
          <p:cNvPicPr>
            <a:picLocks noChangeAspect="1"/>
          </p:cNvPicPr>
          <p:nvPr/>
        </p:nvPicPr>
        <p:blipFill>
          <a:blip r:embed="rId2">
            <a:extLst/>
          </a:blip>
          <a:srcRect l="0" t="5944" r="0" b="10908"/>
          <a:stretch>
            <a:fillRect/>
          </a:stretch>
        </p:blipFill>
        <p:spPr>
          <a:xfrm>
            <a:off x="5155912" y="3462350"/>
            <a:ext cx="1913751" cy="15912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203" name="Google Shape;193;p28" descr="Google Shape;193;p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4799" y="65775"/>
            <a:ext cx="4295976" cy="32506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198;p29"/>
          <p:cNvSpPr txBox="1"/>
          <p:nvPr>
            <p:ph type="title"/>
          </p:nvPr>
        </p:nvSpPr>
        <p:spPr>
          <a:xfrm>
            <a:off x="154024" y="287450"/>
            <a:ext cx="3193502" cy="1391100"/>
          </a:xfrm>
          <a:prstGeom prst="rect">
            <a:avLst/>
          </a:prstGeom>
        </p:spPr>
        <p:txBody>
          <a:bodyPr/>
          <a:lstStyle/>
          <a:p>
            <a:pPr defTabSz="758951">
              <a:defRPr sz="2656"/>
            </a:pPr>
            <a:r>
              <a:t>United </a:t>
            </a:r>
            <a:br/>
            <a:r>
              <a:t>Moulders</a:t>
            </a:r>
            <a:br/>
            <a:r>
              <a:t>Ltd</a:t>
            </a:r>
          </a:p>
        </p:txBody>
      </p:sp>
      <p:sp>
        <p:nvSpPr>
          <p:cNvPr id="206" name="Google Shape;199;p29"/>
          <p:cNvSpPr txBox="1"/>
          <p:nvPr>
            <p:ph type="body" sz="quarter" idx="1"/>
          </p:nvPr>
        </p:nvSpPr>
        <p:spPr>
          <a:xfrm>
            <a:off x="3212525" y="129125"/>
            <a:ext cx="5836201" cy="14778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SzTx/>
              <a:buNone/>
              <a:defRPr sz="1400">
                <a:solidFill>
                  <a:srgbClr val="FFFFFF"/>
                </a:solidFill>
              </a:defRPr>
            </a:pPr>
            <a:r>
              <a:t>UK company that makes inflators for ISO approved life jackets.</a:t>
            </a:r>
          </a:p>
          <a:p>
            <a:pPr marL="0" indent="0">
              <a:lnSpc>
                <a:spcPct val="150000"/>
              </a:lnSpc>
              <a:buSzTx/>
              <a:buNone/>
              <a:defRPr sz="1400">
                <a:solidFill>
                  <a:srgbClr val="FFFFFF"/>
                </a:solidFill>
              </a:defRPr>
            </a:pPr>
            <a:r>
              <a:t>Compressed paper element for water sensor; turns to mush when wet</a:t>
            </a:r>
          </a:p>
          <a:p>
            <a:pPr marL="0" indent="0">
              <a:lnSpc>
                <a:spcPct val="150000"/>
              </a:lnSpc>
              <a:buSzTx/>
              <a:buNone/>
              <a:defRPr sz="1400">
                <a:solidFill>
                  <a:srgbClr val="FFFFFF"/>
                </a:solidFill>
              </a:defRPr>
            </a:pPr>
            <a:r>
              <a:t>Commonly found on Spinlock Crewvest as an option to the Hammar Hydrostatic Inflator.</a:t>
            </a:r>
          </a:p>
        </p:txBody>
      </p:sp>
      <p:pic>
        <p:nvPicPr>
          <p:cNvPr id="207" name="Google Shape;200;p29" descr="Google Shape;200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400" y="2254862"/>
            <a:ext cx="1583927" cy="2376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oogle Shape;201;p29" descr="Google Shape;201;p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75698" y="1867137"/>
            <a:ext cx="2028826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Google Shape;202;p29" descr="Google Shape;202;p2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5574" y="1678538"/>
            <a:ext cx="2479152" cy="371960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Google Shape;203;p29"/>
          <p:cNvSpPr txBox="1"/>
          <p:nvPr/>
        </p:nvSpPr>
        <p:spPr>
          <a:xfrm>
            <a:off x="2031650" y="4498875"/>
            <a:ext cx="828301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Mk 5</a:t>
            </a:r>
          </a:p>
        </p:txBody>
      </p:sp>
      <p:sp>
        <p:nvSpPr>
          <p:cNvPr id="211" name="Google Shape;204;p29"/>
          <p:cNvSpPr txBox="1"/>
          <p:nvPr/>
        </p:nvSpPr>
        <p:spPr>
          <a:xfrm>
            <a:off x="392524" y="4498875"/>
            <a:ext cx="82830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Mk 2</a:t>
            </a:r>
          </a:p>
        </p:txBody>
      </p:sp>
      <p:pic>
        <p:nvPicPr>
          <p:cNvPr id="212" name="Google Shape;205;p29" descr="Google Shape;205;p2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1025" y="1963366"/>
            <a:ext cx="2028826" cy="28555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Google Shape;206;p29"/>
          <p:cNvSpPr txBox="1"/>
          <p:nvPr/>
        </p:nvSpPr>
        <p:spPr>
          <a:xfrm>
            <a:off x="4175700" y="3906599"/>
            <a:ext cx="8283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 Sensor</a:t>
            </a:r>
          </a:p>
        </p:txBody>
      </p:sp>
      <p:sp>
        <p:nvSpPr>
          <p:cNvPr id="214" name="Google Shape;207;p29"/>
          <p:cNvSpPr txBox="1"/>
          <p:nvPr/>
        </p:nvSpPr>
        <p:spPr>
          <a:xfrm>
            <a:off x="6671025" y="4074938"/>
            <a:ext cx="741301" cy="83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 Sensor Elite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2;p30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/>
          <a:p>
            <a:pPr/>
            <a:r>
              <a:t>Regular inspection, then say “good-bye”!</a:t>
            </a:r>
          </a:p>
        </p:txBody>
      </p:sp>
      <p:sp>
        <p:nvSpPr>
          <p:cNvPr id="217" name="Google Shape;213;p30"/>
          <p:cNvSpPr txBox="1"/>
          <p:nvPr>
            <p:ph type="body" idx="1"/>
          </p:nvPr>
        </p:nvSpPr>
        <p:spPr>
          <a:xfrm>
            <a:off x="471900" y="1919074"/>
            <a:ext cx="8222099" cy="2710201"/>
          </a:xfrm>
          <a:prstGeom prst="rect">
            <a:avLst/>
          </a:prstGeom>
        </p:spPr>
        <p:txBody>
          <a:bodyPr/>
          <a:lstStyle/>
          <a:p>
            <a:pPr>
              <a:buFontTx/>
              <a:buAutoNum type="arabicPeriod" startAt="1"/>
            </a:pPr>
            <a:r>
              <a:t>Every time the life jacket is used</a:t>
            </a:r>
          </a:p>
          <a:p>
            <a:pPr lvl="1" marL="914400" indent="-317500">
              <a:buSzPts val="1400"/>
              <a:buFontTx/>
              <a:buAutoNum type="alphaLcPeriod" startAt="1"/>
              <a:defRPr sz="1400"/>
            </a:pPr>
            <a:r>
              <a:t>Verify that the CO2 cylinder is full and installed</a:t>
            </a:r>
          </a:p>
          <a:p>
            <a:pPr lvl="1" marL="914400" indent="-317500">
              <a:buSzPts val="1400"/>
              <a:buFontTx/>
              <a:buAutoNum type="alphaLcPeriod" startAt="1"/>
              <a:defRPr sz="1400"/>
            </a:pPr>
            <a:r>
              <a:t>Verify that the water-sensing element is installed (when applicable)</a:t>
            </a:r>
          </a:p>
          <a:p>
            <a:pPr>
              <a:buFontTx/>
              <a:buAutoNum type="arabicPeriod" startAt="1"/>
            </a:pPr>
            <a:r>
              <a:t>Periodically (depends on manufacturer, but 2-12 months)</a:t>
            </a:r>
          </a:p>
          <a:p>
            <a:pPr lvl="1" marL="914400" indent="-317500">
              <a:buSzPts val="1400"/>
              <a:buFontTx/>
              <a:buAutoNum type="alphaLcPeriod" startAt="1"/>
              <a:defRPr sz="1400"/>
            </a:pPr>
            <a:r>
              <a:t>Verify air-holding, accessory operation, replacement of dated items</a:t>
            </a:r>
          </a:p>
          <a:p>
            <a:pPr lvl="1" marL="914400" indent="-317500">
              <a:buSzPts val="1400"/>
              <a:buFontTx/>
              <a:buAutoNum type="alphaLcPeriod" startAt="1"/>
              <a:defRPr sz="1400"/>
            </a:pPr>
            <a:r>
              <a:t>Repack and note maintenance in logbook</a:t>
            </a:r>
          </a:p>
          <a:p>
            <a:pPr>
              <a:buFontTx/>
              <a:buAutoNum type="arabicPeriod" startAt="1"/>
            </a:pPr>
            <a:r>
              <a:t>When is it time to say “good-bye”?</a:t>
            </a:r>
          </a:p>
          <a:p>
            <a:pPr lvl="1" marL="914400" indent="-317500">
              <a:buSzPts val="1400"/>
              <a:buFontTx/>
              <a:buAutoNum type="alphaLcPeriod" startAt="1"/>
              <a:defRPr sz="1400"/>
            </a:pPr>
            <a:r>
              <a:t>Generally, 10 years, or possibly longer if life jacket is in excellent condition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8;p31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/>
          <a:p>
            <a:pPr/>
            <a:r>
              <a:t>When is a CO2 cylinder replaced?</a:t>
            </a:r>
          </a:p>
        </p:txBody>
      </p:sp>
      <p:sp>
        <p:nvSpPr>
          <p:cNvPr id="220" name="Google Shape;219;p31"/>
          <p:cNvSpPr txBox="1"/>
          <p:nvPr>
            <p:ph type="body" sz="half" idx="1"/>
          </p:nvPr>
        </p:nvSpPr>
        <p:spPr>
          <a:xfrm>
            <a:off x="471899" y="1919074"/>
            <a:ext cx="4100102" cy="27102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If it’s been pierced in the small end of the cylinder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If it’s excessively corroded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If it’s part of an assembly with a replacement date (Hammar)</a:t>
            </a:r>
          </a:p>
        </p:txBody>
      </p:sp>
      <p:pic>
        <p:nvPicPr>
          <p:cNvPr id="221" name="Google Shape;220;p31" descr="Google Shape;220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8349" y="1919074"/>
            <a:ext cx="3981827" cy="2986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73;p14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>
            <a:lvl1pPr defTabSz="594359">
              <a:defRPr sz="2080"/>
            </a:lvl1pPr>
          </a:lstStyle>
          <a:p>
            <a:pPr/>
            <a:r>
              <a:t>What would you do if someone asked you to drive an unfamiliar car?</a:t>
            </a:r>
          </a:p>
        </p:txBody>
      </p:sp>
      <p:pic>
        <p:nvPicPr>
          <p:cNvPr id="126" name="Google Shape;74;p14" descr="Google Shape;74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900" y="2037500"/>
            <a:ext cx="4122250" cy="247335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Google Shape;75;p14"/>
          <p:cNvSpPr txBox="1"/>
          <p:nvPr/>
        </p:nvSpPr>
        <p:spPr>
          <a:xfrm>
            <a:off x="4823200" y="2037075"/>
            <a:ext cx="3626401" cy="201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Adjust the seat position?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Put on the seatbelt?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Adjust the mirrors?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Check the gas?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Ask if it’s insured?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See if it’s a stick shift?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5;p32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>
            <a:lvl1pPr defTabSz="667512">
              <a:defRPr sz="1752"/>
            </a:lvl1pPr>
          </a:lstStyle>
          <a:p>
            <a:pPr/>
            <a:r>
              <a:t>When is the water sensing element replaced?</a:t>
            </a:r>
          </a:p>
        </p:txBody>
      </p:sp>
      <p:sp>
        <p:nvSpPr>
          <p:cNvPr id="224" name="Google Shape;226;p32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When it’s been used and has disintegrated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When it’s past its date code (MFR or Replace By?)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When it shows signs of damage</a:t>
            </a:r>
          </a:p>
        </p:txBody>
      </p:sp>
      <p:pic>
        <p:nvPicPr>
          <p:cNvPr id="225" name="Google Shape;227;p32" descr="Google Shape;227;p32"/>
          <p:cNvPicPr>
            <a:picLocks noChangeAspect="1"/>
          </p:cNvPicPr>
          <p:nvPr/>
        </p:nvPicPr>
        <p:blipFill>
          <a:blip r:embed="rId2">
            <a:extLst/>
          </a:blip>
          <a:srcRect l="0" t="20667" r="69646" b="34236"/>
          <a:stretch>
            <a:fillRect/>
          </a:stretch>
        </p:blipFill>
        <p:spPr>
          <a:xfrm>
            <a:off x="3806037" y="2646900"/>
            <a:ext cx="2185762" cy="23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28;p32" descr="Google Shape;228;p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7475" y="270525"/>
            <a:ext cx="1924001" cy="182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29;p32" descr="Google Shape;229;p32"/>
          <p:cNvPicPr>
            <a:picLocks noChangeAspect="1"/>
          </p:cNvPicPr>
          <p:nvPr/>
        </p:nvPicPr>
        <p:blipFill>
          <a:blip r:embed="rId4">
            <a:extLst/>
          </a:blip>
          <a:srcRect l="10287" t="35615" r="50641" b="7179"/>
          <a:stretch>
            <a:fillRect/>
          </a:stretch>
        </p:blipFill>
        <p:spPr>
          <a:xfrm>
            <a:off x="6754200" y="426849"/>
            <a:ext cx="2050951" cy="4289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34;p33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/>
          <a:p>
            <a:pPr/>
            <a:r>
              <a:t>Daily Inspection</a:t>
            </a:r>
          </a:p>
        </p:txBody>
      </p:sp>
      <p:sp>
        <p:nvSpPr>
          <p:cNvPr id="230" name="Google Shape;235;p33"/>
          <p:cNvSpPr txBox="1"/>
          <p:nvPr>
            <p:ph type="body" idx="1"/>
          </p:nvPr>
        </p:nvSpPr>
        <p:spPr>
          <a:xfrm>
            <a:off x="471900" y="1919074"/>
            <a:ext cx="8222099" cy="27102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Depends on the type of inflator</a:t>
            </a:r>
          </a:p>
          <a:p>
            <a:pPr marL="0" indent="457200">
              <a:spcBef>
                <a:spcPts val="1600"/>
              </a:spcBef>
              <a:buSzTx/>
              <a:buNone/>
            </a:pPr>
            <a:r>
              <a:t>1F, 2F, or 3F inflator: check for green indicator showing in window.</a:t>
            </a:r>
          </a:p>
          <a:p>
            <a:pPr marL="0" indent="457200">
              <a:spcBef>
                <a:spcPts val="1600"/>
              </a:spcBef>
              <a:buSzTx/>
              <a:buNone/>
            </a:pPr>
            <a:r>
              <a:t>6F or other inflator: open shroud and check cylinder and w.s.e.*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All: verify fit, condition, appropriateness</a:t>
            </a:r>
          </a:p>
          <a:p>
            <a:pPr marL="0" indent="0" algn="r">
              <a:spcBef>
                <a:spcPts val="1600"/>
              </a:spcBef>
              <a:buSzTx/>
              <a:buNone/>
              <a:defRPr sz="1200"/>
            </a:pPr>
            <a:r>
              <a:t>*Water Sensing Element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40;p34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/>
          <a:p>
            <a:pPr/>
            <a:r>
              <a:t>Periodic (annual) inspection</a:t>
            </a:r>
          </a:p>
        </p:txBody>
      </p:sp>
      <p:sp>
        <p:nvSpPr>
          <p:cNvPr id="233" name="Google Shape;241;p34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Varies by manufacturer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Read the instructions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Log your actions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Cylinders last a long time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Water sensing elements are cheap and do deteriorate</a:t>
            </a:r>
          </a:p>
        </p:txBody>
      </p:sp>
      <p:sp>
        <p:nvSpPr>
          <p:cNvPr id="234" name="Google Shape;242;p34"/>
          <p:cNvSpPr txBox="1"/>
          <p:nvPr/>
        </p:nvSpPr>
        <p:spPr>
          <a:xfrm>
            <a:off x="3575749" y="311400"/>
            <a:ext cx="5347501" cy="471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Basic Process (water activated instructions in parens)</a:t>
            </a:r>
            <a:br/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Open shroud (cover)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Remove CO2 cylinder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(Remove water sensing element)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Orally or mechanically inflate until firm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Leave for several hours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If you detect an air leak, assume it’s the o.i.t.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Use soap bubble or spit to determine if it’s leaking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Press valve to try to resolve leak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If not o.i.t., immerse vest in water to find leak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If fabric or seam leaks, return to manufacturer or condemn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(Verify date and condition of water sensing element)</a:t>
            </a:r>
          </a:p>
          <a:p>
            <a:pPr lvl="1" marL="914400" indent="-317500"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Replace if necessary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Verify CO2 cylinder is rust-free and not previously used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Verify operation of all accessories (lights, MOB devices)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Deflate completely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(Re-install water sensing element)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Re-install CO2 cylinder</a:t>
            </a:r>
          </a:p>
          <a:p>
            <a:pPr marL="457200" indent="-317500"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Refold according to MFR instructions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47;p35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/>
          <a:p>
            <a:pPr defTabSz="530351">
              <a:defRPr sz="1856"/>
            </a:pPr>
            <a:r>
              <a:t>Videos can be found at US Sailing</a:t>
            </a:r>
          </a:p>
          <a:p>
            <a:pPr defTabSz="530351">
              <a:defRPr sz="1856"/>
            </a:pPr>
            <a:r>
              <a:t>Search: </a:t>
            </a:r>
            <a:r>
              <a:rPr i="1"/>
              <a:t>US Sailing Life Jacket Maintenance</a:t>
            </a:r>
          </a:p>
        </p:txBody>
      </p:sp>
      <p:pic>
        <p:nvPicPr>
          <p:cNvPr id="237" name="Google Shape;248;p35" descr="Google Shape;248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9438" y="1880874"/>
            <a:ext cx="5805126" cy="2992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53;p36" descr="Google Shape;253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300999"/>
            <a:ext cx="8839200" cy="4541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80;p15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>
            <a:lvl1pPr defTabSz="749808">
              <a:defRPr sz="2624"/>
            </a:lvl1pPr>
          </a:lstStyle>
          <a:p>
            <a:pPr/>
            <a:r>
              <a:t>What would you do if someone handed you a firearm?</a:t>
            </a:r>
          </a:p>
        </p:txBody>
      </p:sp>
      <p:pic>
        <p:nvPicPr>
          <p:cNvPr id="130" name="Google Shape;81;p15" descr="Google Shape;81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900" y="1882550"/>
            <a:ext cx="3391700" cy="304302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Google Shape;82;p15"/>
          <p:cNvSpPr txBox="1"/>
          <p:nvPr/>
        </p:nvSpPr>
        <p:spPr>
          <a:xfrm>
            <a:off x="4439549" y="1900049"/>
            <a:ext cx="3982801" cy="201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Make sure they are handing it to you in a safe way?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Point away from people and living things?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Put on the safety?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Drop the magazine out, or open the cylinder?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Treat it with the utmost respect?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87;p16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>
            <a:lvl1pPr defTabSz="713231">
              <a:defRPr sz="2496"/>
            </a:lvl1pPr>
          </a:lstStyle>
          <a:p>
            <a:pPr/>
            <a:r>
              <a:t>What would you do if someone offered you a parachute?</a:t>
            </a:r>
          </a:p>
        </p:txBody>
      </p:sp>
      <p:sp>
        <p:nvSpPr>
          <p:cNvPr id="134" name="Google Shape;88;p16"/>
          <p:cNvSpPr txBox="1"/>
          <p:nvPr>
            <p:ph type="body" idx="1"/>
          </p:nvPr>
        </p:nvSpPr>
        <p:spPr>
          <a:xfrm>
            <a:off x="471900" y="1919074"/>
            <a:ext cx="8222099" cy="290010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</a:p>
        </p:txBody>
      </p:sp>
      <p:pic>
        <p:nvPicPr>
          <p:cNvPr id="135" name="Google Shape;89;p16" descr="Google Shape;89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900" y="1919074"/>
            <a:ext cx="2910828" cy="29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Google Shape;90;p16" descr="Google Shape;90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280938" y="2418312"/>
            <a:ext cx="2712826" cy="208887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Google Shape;91;p16"/>
          <p:cNvSpPr txBox="1"/>
          <p:nvPr/>
        </p:nvSpPr>
        <p:spPr>
          <a:xfrm>
            <a:off x="5892000" y="1932600"/>
            <a:ext cx="2802001" cy="169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Ask who packed it?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Check to see if the pins are bent?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Identify where the ripcord is?</a:t>
            </a:r>
          </a:p>
          <a:p>
            <a:pPr>
              <a:lnSpc>
                <a:spcPct val="150000"/>
              </a:lnSpc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Tighten the leg straps?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96;p17"/>
          <p:cNvSpPr txBox="1"/>
          <p:nvPr>
            <p:ph type="title"/>
          </p:nvPr>
        </p:nvSpPr>
        <p:spPr>
          <a:xfrm>
            <a:off x="226074" y="357799"/>
            <a:ext cx="2808002" cy="1757402"/>
          </a:xfrm>
          <a:prstGeom prst="rect">
            <a:avLst/>
          </a:prstGeom>
        </p:spPr>
        <p:txBody>
          <a:bodyPr/>
          <a:lstStyle>
            <a:lvl1pPr defTabSz="804672">
              <a:defRPr sz="2112"/>
            </a:lvl1pPr>
          </a:lstStyle>
          <a:p>
            <a:pPr/>
            <a:r>
              <a:t>Why don’t we have a similar procedure when we are given an inflatable life jacket?</a:t>
            </a:r>
          </a:p>
        </p:txBody>
      </p:sp>
      <p:sp>
        <p:nvSpPr>
          <p:cNvPr id="140" name="Google Shape;97;p17"/>
          <p:cNvSpPr txBox="1"/>
          <p:nvPr>
            <p:ph type="body" sz="quarter" idx="1"/>
          </p:nvPr>
        </p:nvSpPr>
        <p:spPr>
          <a:xfrm>
            <a:off x="226074" y="2252324"/>
            <a:ext cx="2808002" cy="2376901"/>
          </a:xfrm>
          <a:prstGeom prst="rect">
            <a:avLst/>
          </a:prstGeom>
        </p:spPr>
        <p:txBody>
          <a:bodyPr/>
          <a:lstStyle/>
          <a:p>
            <a:pPr marL="0" indent="0" defTabSz="804672">
              <a:lnSpc>
                <a:spcPct val="150000"/>
              </a:lnSpc>
              <a:buSzTx/>
              <a:buNone/>
              <a:defRPr sz="1056"/>
            </a:pPr>
            <a:r>
              <a:t>Is it ready to inflate?</a:t>
            </a:r>
          </a:p>
          <a:p>
            <a:pPr marL="0" indent="0" defTabSz="804672">
              <a:lnSpc>
                <a:spcPct val="150000"/>
              </a:lnSpc>
              <a:spcBef>
                <a:spcPts val="1400"/>
              </a:spcBef>
              <a:buSzTx/>
              <a:buNone/>
              <a:defRPr sz="1056"/>
            </a:pPr>
            <a:r>
              <a:t>Does it fit?</a:t>
            </a:r>
          </a:p>
          <a:p>
            <a:pPr marL="0" indent="0" defTabSz="804672">
              <a:lnSpc>
                <a:spcPct val="150000"/>
              </a:lnSpc>
              <a:spcBef>
                <a:spcPts val="1400"/>
              </a:spcBef>
              <a:buSzTx/>
              <a:buNone/>
              <a:defRPr sz="1056"/>
            </a:pPr>
            <a:r>
              <a:t>Do I understand its operation?</a:t>
            </a:r>
          </a:p>
          <a:p>
            <a:pPr marL="0" indent="0" defTabSz="804672">
              <a:lnSpc>
                <a:spcPct val="150000"/>
              </a:lnSpc>
              <a:spcBef>
                <a:spcPts val="1400"/>
              </a:spcBef>
              <a:buSzTx/>
              <a:buNone/>
              <a:defRPr sz="1056"/>
            </a:pPr>
            <a:r>
              <a:t>Is it manual or water-activated?</a:t>
            </a:r>
          </a:p>
          <a:p>
            <a:pPr marL="0" indent="0" defTabSz="804672">
              <a:lnSpc>
                <a:spcPct val="150000"/>
              </a:lnSpc>
              <a:spcBef>
                <a:spcPts val="1400"/>
              </a:spcBef>
              <a:buSzTx/>
              <a:buNone/>
              <a:defRPr sz="1056"/>
            </a:pPr>
            <a:r>
              <a:t>Where’s the inflation lanyard?</a:t>
            </a:r>
          </a:p>
          <a:p>
            <a:pPr marL="0" indent="0" defTabSz="804672">
              <a:lnSpc>
                <a:spcPct val="150000"/>
              </a:lnSpc>
              <a:spcBef>
                <a:spcPts val="1400"/>
              </a:spcBef>
              <a:buSzTx/>
              <a:buNone/>
              <a:defRPr sz="1056"/>
            </a:pPr>
            <a:r>
              <a:t>Where’s the oral inflation tube?</a:t>
            </a:r>
          </a:p>
        </p:txBody>
      </p:sp>
      <p:pic>
        <p:nvPicPr>
          <p:cNvPr id="141" name="Google Shape;98;p17" descr="Google Shape;98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5725" y="540574"/>
            <a:ext cx="5336826" cy="40623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6675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03;p18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/>
          <a:p>
            <a:pPr/>
            <a:r>
              <a:t>Bottom Line First</a:t>
            </a:r>
          </a:p>
        </p:txBody>
      </p:sp>
      <p:sp>
        <p:nvSpPr>
          <p:cNvPr id="144" name="Google Shape;104;p18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buSzTx/>
              <a:buNone/>
            </a:lvl1pPr>
          </a:lstStyle>
          <a:p>
            <a:pPr/>
            <a:r>
              <a:t>If you remember nothing else, remember the following key points about inflatable life jacket maintenance</a:t>
            </a:r>
          </a:p>
        </p:txBody>
      </p:sp>
      <p:sp>
        <p:nvSpPr>
          <p:cNvPr id="145" name="Google Shape;105;p18"/>
          <p:cNvSpPr txBox="1"/>
          <p:nvPr/>
        </p:nvSpPr>
        <p:spPr>
          <a:xfrm>
            <a:off x="3801325" y="1096435"/>
            <a:ext cx="4987500" cy="3020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marL="457200" indent="-317500">
              <a:lnSpc>
                <a:spcPct val="115000"/>
              </a:lnSpc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Never assume an inflatable life jacket is “ready to go” unless you have verified its readiness</a:t>
            </a:r>
          </a:p>
          <a:p>
            <a:pPr marL="457200" indent="-3175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If you borrow a life jacket, take a minute to understand its operation and readiness</a:t>
            </a:r>
          </a:p>
          <a:p>
            <a:pPr marL="457200" indent="-3175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Understand the two or three methods that an inflatable life jacket uses to inflate and provide buoyancy</a:t>
            </a:r>
          </a:p>
          <a:p>
            <a:pPr lvl="1" marL="914400" indent="-3175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Know where the oral inflation tube is located</a:t>
            </a:r>
          </a:p>
          <a:p>
            <a:pPr lvl="1" marL="914400" indent="-3175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400"/>
              <a:buAutoNum type="alphaL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(It’s on the opposite side from the inflator.)</a:t>
            </a:r>
          </a:p>
          <a:p>
            <a:pPr marL="457200" indent="-31750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SzPts val="1400"/>
              <a:buAutoNum type="arabicPeriod" startAt="1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Know how to verify that your life jacket can hold air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10;p19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/>
          <a:p>
            <a:pPr/>
            <a:r>
              <a:t>Why wear a life jacket?</a:t>
            </a:r>
          </a:p>
        </p:txBody>
      </p:sp>
      <p:sp>
        <p:nvSpPr>
          <p:cNvPr id="148" name="Google Shape;111;p19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Life jackets provide buoyancy and allow you to maintain an airway until you can be rescued after accidental immersion.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Greater buoyancy can keep your mouth out of the water in rough conditions, avoiding “mouth immersions”. 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Inflatables combine freedom of movement on deck, with excellent in-water performance.</a:t>
            </a:r>
          </a:p>
        </p:txBody>
      </p:sp>
      <p:pic>
        <p:nvPicPr>
          <p:cNvPr id="149" name="Google Shape;112;p19" descr="Google Shape;112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1999" y="952287"/>
            <a:ext cx="4836002" cy="3238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17;p20"/>
          <p:cNvSpPr txBox="1"/>
          <p:nvPr>
            <p:ph type="title"/>
          </p:nvPr>
        </p:nvSpPr>
        <p:spPr>
          <a:xfrm>
            <a:off x="226077" y="357799"/>
            <a:ext cx="2808002" cy="953402"/>
          </a:xfrm>
          <a:prstGeom prst="rect">
            <a:avLst/>
          </a:prstGeom>
        </p:spPr>
        <p:txBody>
          <a:bodyPr/>
          <a:lstStyle/>
          <a:p>
            <a:pPr>
              <a:defRPr strike="sngStrike"/>
            </a:pPr>
            <a:r>
              <a:t>Two</a:t>
            </a:r>
            <a:r>
              <a:rPr strike="noStrike"/>
              <a:t> Three basic kinds of life jackets</a:t>
            </a:r>
          </a:p>
        </p:txBody>
      </p:sp>
      <p:sp>
        <p:nvSpPr>
          <p:cNvPr id="152" name="Google Shape;118;p20"/>
          <p:cNvSpPr txBox="1"/>
          <p:nvPr>
            <p:ph type="body" sz="quarter" idx="1"/>
          </p:nvPr>
        </p:nvSpPr>
        <p:spPr>
          <a:xfrm>
            <a:off x="226074" y="1465799"/>
            <a:ext cx="2808002" cy="316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Inherently buoyant (foam)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Hybrid (foam and gas)</a:t>
            </a:r>
          </a:p>
          <a:p>
            <a:pPr marL="0" indent="0">
              <a:spcBef>
                <a:spcPts val="1600"/>
              </a:spcBef>
              <a:buSzTx/>
              <a:buNone/>
            </a:pPr>
            <a:r>
              <a:t>Inflatable (gas)</a:t>
            </a:r>
          </a:p>
        </p:txBody>
      </p:sp>
      <p:pic>
        <p:nvPicPr>
          <p:cNvPr id="153" name="Google Shape;119;p20" descr="Google Shape;119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91726" y="2504025"/>
            <a:ext cx="1731526" cy="2425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120;p20" descr="Google Shape;120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0924" y="2734124"/>
            <a:ext cx="2274927" cy="227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121;p20" descr="Google Shape;121;p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5222" y="357800"/>
            <a:ext cx="4394327" cy="2005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26;p21"/>
          <p:cNvSpPr txBox="1"/>
          <p:nvPr>
            <p:ph type="title"/>
          </p:nvPr>
        </p:nvSpPr>
        <p:spPr>
          <a:xfrm>
            <a:off x="471900" y="738725"/>
            <a:ext cx="8222099" cy="767701"/>
          </a:xfrm>
          <a:prstGeom prst="rect">
            <a:avLst/>
          </a:prstGeom>
        </p:spPr>
        <p:txBody>
          <a:bodyPr/>
          <a:lstStyle/>
          <a:p>
            <a:pPr/>
            <a:r>
              <a:t>If you find yourself in the water...</a:t>
            </a:r>
          </a:p>
        </p:txBody>
      </p:sp>
      <p:sp>
        <p:nvSpPr>
          <p:cNvPr id="158" name="Google Shape;127;p21"/>
          <p:cNvSpPr txBox="1"/>
          <p:nvPr>
            <p:ph type="body" idx="1"/>
          </p:nvPr>
        </p:nvSpPr>
        <p:spPr>
          <a:xfrm>
            <a:off x="471900" y="1811099"/>
            <a:ext cx="8222099" cy="2710201"/>
          </a:xfrm>
          <a:prstGeom prst="rect">
            <a:avLst/>
          </a:prstGeom>
        </p:spPr>
        <p:txBody>
          <a:bodyPr/>
          <a:lstStyle/>
          <a:p>
            <a:pPr marL="402336" indent="-301752" defTabSz="804672">
              <a:buSzPts val="1500"/>
              <a:buFontTx/>
              <a:buAutoNum type="arabicPeriod" startAt="1"/>
              <a:defRPr sz="1584"/>
            </a:pPr>
            <a:r>
              <a:t>If life jacket has not inflated, pull ripcord</a:t>
            </a:r>
          </a:p>
          <a:p>
            <a:pPr marL="402336" indent="-301752" defTabSz="804672">
              <a:buSzPts val="1500"/>
              <a:buFontTx/>
              <a:buAutoNum type="arabicPeriod" startAt="1"/>
              <a:defRPr sz="1584"/>
            </a:pPr>
            <a:r>
              <a:t>If life jacket has still not inflated, expose oral inflation tube and blow</a:t>
            </a:r>
          </a:p>
          <a:p>
            <a:pPr marL="402336" indent="-301752" defTabSz="804672">
              <a:buSzPts val="1500"/>
              <a:buFontTx/>
              <a:buAutoNum type="arabicPeriod" startAt="1"/>
              <a:defRPr sz="1584"/>
            </a:pPr>
            <a:r>
              <a:t>Verify that all PIW have fully-deployed life jackets (no Velcro binds)</a:t>
            </a:r>
          </a:p>
          <a:p>
            <a:pPr marL="402336" indent="-301752" defTabSz="804672">
              <a:buSzPts val="1500"/>
              <a:buFontTx/>
              <a:buAutoNum type="arabicPeriod" startAt="1"/>
              <a:defRPr sz="1584"/>
            </a:pPr>
            <a:r>
              <a:t>Turn on any strobe lights or MOB beacons</a:t>
            </a:r>
          </a:p>
          <a:p>
            <a:pPr marL="402336" indent="-301752" defTabSz="804672">
              <a:buSzPts val="1500"/>
              <a:buFontTx/>
              <a:buAutoNum type="arabicPeriod" startAt="1"/>
              <a:defRPr sz="1584"/>
            </a:pPr>
            <a:r>
              <a:t>Conserve heat</a:t>
            </a:r>
          </a:p>
          <a:p>
            <a:pPr lvl="1" marL="804672" indent="-279400" defTabSz="804672">
              <a:buSzPts val="1200"/>
              <a:buFontTx/>
              <a:buAutoNum type="alphaLcPeriod" startAt="1"/>
              <a:defRPr sz="1232"/>
            </a:pPr>
            <a:r>
              <a:t>HELP posture or huddle if three or more</a:t>
            </a:r>
          </a:p>
          <a:p>
            <a:pPr lvl="1" marL="804672" indent="-279400" defTabSz="804672">
              <a:buSzPts val="1200"/>
              <a:buFontTx/>
              <a:buAutoNum type="alphaLcPeriod" startAt="1"/>
              <a:defRPr sz="1232"/>
            </a:pPr>
            <a:r>
              <a:t>Close closures on FWG</a:t>
            </a:r>
          </a:p>
          <a:p>
            <a:pPr lvl="1" marL="804672" indent="-279400" defTabSz="804672">
              <a:buSzPts val="1200"/>
              <a:buFontTx/>
              <a:buAutoNum type="alphaLcPeriod" startAt="1"/>
              <a:defRPr sz="1232"/>
            </a:pPr>
            <a:r>
              <a:t>Don’t swim for help</a:t>
            </a:r>
          </a:p>
          <a:p>
            <a:pPr marL="402336" indent="-301752" defTabSz="804672">
              <a:buSzPts val="1500"/>
              <a:buFontTx/>
              <a:buAutoNum type="arabicPeriod" startAt="1"/>
              <a:defRPr sz="1584"/>
            </a:pPr>
            <a:r>
              <a:t>Use whistle to attract attention</a:t>
            </a:r>
          </a:p>
          <a:p>
            <a:pPr marL="402336" indent="-301752" defTabSz="804672">
              <a:buSzPts val="1500"/>
              <a:buFontTx/>
              <a:buAutoNum type="arabicPeriod" startAt="1"/>
              <a:defRPr sz="1584"/>
            </a:pPr>
            <a:r>
              <a:t>Splash to make yourself a larger target for aerial searchers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073763"/>
      </a:dk1>
      <a:lt1>
        <a:srgbClr val="4285F4"/>
      </a:lt1>
      <a:dk2>
        <a:srgbClr val="A7A7A7"/>
      </a:dk2>
      <a:lt2>
        <a:srgbClr val="53535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0000FF"/>
      </a:hlink>
      <a:folHlink>
        <a:srgbClr val="FF00FF"/>
      </a:folHlink>
    </a:clrScheme>
    <a:fontScheme name="Material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te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285F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285F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0000FF"/>
      </a:hlink>
      <a:folHlink>
        <a:srgbClr val="FF00FF"/>
      </a:folHlink>
    </a:clrScheme>
    <a:fontScheme name="Material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te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285F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285F4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