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2" r:id="rId6"/>
    <p:sldId id="262" r:id="rId7"/>
    <p:sldId id="273" r:id="rId8"/>
    <p:sldId id="267" r:id="rId9"/>
    <p:sldId id="283" r:id="rId10"/>
    <p:sldId id="274" r:id="rId11"/>
    <p:sldId id="275" r:id="rId12"/>
    <p:sldId id="284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C1E25-77E1-49B3-89F5-B4248742AA8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A75E-2CD7-460A-BB2C-4DE9343F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A1E1-2DB6-4D1D-8263-2684B1D07F59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2DA3-D357-4EB8-BD5E-215BF0BFC058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E72-C6D9-4C1A-BAA1-581A8ADEA229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B62D-CD5F-4079-8C65-2B7B8471A97A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1D2B-1421-47EE-8F14-1AE8C5713A75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69B-00B0-4CAC-9889-2F45EF050082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8F11-BA05-4A91-8C05-42CFEE4854D6}" type="datetime1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02AA-93E0-494E-87EE-E136564857DC}" type="datetime1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5E1-49EF-44E7-9E34-592EAB85E426}" type="datetime1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DD8-5A94-4566-84E1-4E89708EA96D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61CC-0373-4107-9678-B83B6082E1BF}" type="datetime1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6779-1C20-4BDB-8935-3C64D13AC376}" type="datetime1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3118-A4AB-4AAF-B452-3EA0BB14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616" y="2166422"/>
            <a:ext cx="5053045" cy="378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947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Practice On Your Own Boat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596" y="2209800"/>
            <a:ext cx="5555673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Enhanced Training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MOB Course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For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Skilled Offshore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Teams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94684"/>
            <a:ext cx="1343025" cy="447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89616" y="6433947"/>
            <a:ext cx="88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V:120125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03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7537" y="2246263"/>
            <a:ext cx="4345205" cy="3205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46">
            <a:off x="3899770" y="5192752"/>
            <a:ext cx="983576" cy="131001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0504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2120"/>
            <a:ext cx="8382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At-the-Dock Onboarding Exercise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10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805743"/>
            <a:ext cx="5486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Discuss your onboarding steps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Bring your boat to the dock or </a:t>
            </a:r>
          </a:p>
          <a:p>
            <a:pPr lvl="0"/>
            <a:r>
              <a:rPr lang="en-US" sz="2400" b="1" dirty="0"/>
              <a:t> </a:t>
            </a:r>
            <a:r>
              <a:rPr lang="en-US" sz="2400" b="1" dirty="0" smtClean="0"/>
              <a:t>        out in calm seas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Perform a complete PIW </a:t>
            </a:r>
          </a:p>
          <a:p>
            <a:pPr lvl="0"/>
            <a:r>
              <a:rPr lang="en-US" sz="2400" b="1" dirty="0"/>
              <a:t> </a:t>
            </a:r>
            <a:r>
              <a:rPr lang="en-US" sz="2400" b="1" dirty="0" smtClean="0"/>
              <a:t>        onboarding evolution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Testing techniques is encouraged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Review outcomes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Document your onboarding </a:t>
            </a:r>
          </a:p>
          <a:p>
            <a:pPr lvl="0"/>
            <a:r>
              <a:rPr lang="en-US" sz="2400" b="1" dirty="0"/>
              <a:t> </a:t>
            </a:r>
            <a:r>
              <a:rPr lang="en-US" sz="2400" b="1" dirty="0" smtClean="0"/>
              <a:t>        technique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b="1" dirty="0" smtClean="0"/>
              <a:t> Practice a second time</a:t>
            </a:r>
          </a:p>
          <a:p>
            <a:pPr lvl="2"/>
            <a:endParaRPr lang="en-US" sz="2400" b="1" dirty="0" smtClean="0"/>
          </a:p>
          <a:p>
            <a:pPr lvl="2"/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21104" y="561577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0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03313"/>
            <a:ext cx="87122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46">
            <a:off x="6896190" y="4928253"/>
            <a:ext cx="749055" cy="99766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62484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4" y="130245"/>
            <a:ext cx="8382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On-the Water Boat Exercise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11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1285437"/>
            <a:ext cx="77501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Discuss steps with your crew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Head out on the water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bg1">
                    <a:lumMod val="95000"/>
                  </a:schemeClr>
                </a:solidFill>
              </a:rPr>
              <a:t> Perform a MOB rescue evolution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Stopping the boat under full sail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Deploying LifeSling and circle a test PIW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Creating a MOB waypoint on plotter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Experiment as needed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Review outcomes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Record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total elapse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time for rescue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Document </a:t>
            </a:r>
            <a:r>
              <a:rPr lang="en-US" sz="2800" b="1" u="sng" dirty="0" smtClean="0">
                <a:solidFill>
                  <a:schemeClr val="bg1">
                    <a:lumMod val="95000"/>
                  </a:schemeClr>
                </a:solidFill>
              </a:rPr>
              <a:t>your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final boat </a:t>
            </a:r>
          </a:p>
          <a:p>
            <a:pPr lvl="0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          handling steps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ractice a second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513060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FINAL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70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00" y="1524000"/>
            <a:ext cx="4212336" cy="4658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484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11 Step MOB Rescue Process</a:t>
            </a:r>
            <a:br>
              <a:rPr lang="en-US" sz="3600" b="1" dirty="0" smtClean="0"/>
            </a:br>
            <a:r>
              <a:rPr lang="en-US" sz="2700" b="1" dirty="0" smtClean="0"/>
              <a:t>first 10 seconds </a:t>
            </a:r>
            <a:r>
              <a:rPr lang="en-US" sz="2700" dirty="0" smtClean="0"/>
              <a:t>– breathe, think, plan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then act as you think: </a:t>
            </a:r>
            <a:r>
              <a:rPr lang="en-US" sz="2700" b="1" i="1" dirty="0" smtClean="0"/>
              <a:t>Throw/Bark/Mark/Park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068" y="1905000"/>
            <a:ext cx="4800600" cy="4876800"/>
          </a:xfrm>
          <a:noFill/>
        </p:spPr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Throw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Bark “</a:t>
            </a:r>
            <a:r>
              <a:rPr lang="en-US" sz="2000" b="1" i="1" dirty="0" smtClean="0">
                <a:solidFill>
                  <a:schemeClr val="accent2"/>
                </a:solidFill>
              </a:rPr>
              <a:t>Man Overboard</a:t>
            </a:r>
            <a:r>
              <a:rPr lang="en-US" sz="2000" b="1" dirty="0" smtClean="0">
                <a:solidFill>
                  <a:schemeClr val="accent2"/>
                </a:solidFill>
              </a:rPr>
              <a:t>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Mark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Park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Return to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Circle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Stop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Pull PIW towards vessel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Secure PIW to vessel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Onboard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Medical assessment of PIW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14" y="838200"/>
            <a:ext cx="8382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Sample VHF and</a:t>
            </a:r>
            <a:br>
              <a:rPr lang="en-US" sz="3600" b="1" dirty="0" smtClean="0"/>
            </a:br>
            <a:r>
              <a:rPr lang="en-US" sz="3600" b="1" dirty="0" smtClean="0"/>
              <a:t>MOB Placard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13</a:t>
            </a:fld>
            <a:endParaRPr lang="en-US" sz="14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8" y="609600"/>
            <a:ext cx="4185994" cy="5410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0" y="1828800"/>
            <a:ext cx="387772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85240"/>
            <a:ext cx="8715086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943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Practice On Your Own Boat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57150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sz="6300" b="1" dirty="0" smtClean="0">
                <a:solidFill>
                  <a:schemeClr val="tx1"/>
                </a:solidFill>
              </a:rPr>
              <a:t>Man Overboard </a:t>
            </a:r>
          </a:p>
          <a:p>
            <a:r>
              <a:rPr lang="en-US" sz="6300" b="1" dirty="0" smtClean="0">
                <a:solidFill>
                  <a:schemeClr val="tx1"/>
                </a:solidFill>
              </a:rPr>
              <a:t>Course Completion</a:t>
            </a:r>
          </a:p>
          <a:p>
            <a:endParaRPr lang="en-US" sz="6300" dirty="0" smtClean="0">
              <a:solidFill>
                <a:schemeClr val="tx1"/>
              </a:solidFill>
            </a:endParaRPr>
          </a:p>
          <a:p>
            <a:r>
              <a:rPr lang="en-US" sz="6400" dirty="0" smtClean="0">
                <a:solidFill>
                  <a:schemeClr val="bg1"/>
                </a:solidFill>
                <a:latin typeface="+mj-lt"/>
              </a:rPr>
              <a:t>Congratulations!</a:t>
            </a:r>
            <a:endParaRPr lang="en-US" sz="6400" dirty="0">
              <a:solidFill>
                <a:schemeClr val="bg1"/>
              </a:solidFill>
              <a:latin typeface="+mj-lt"/>
            </a:endParaRPr>
          </a:p>
          <a:p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43600"/>
            <a:ext cx="1343025" cy="447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3" y="1308131"/>
            <a:ext cx="8458201" cy="51054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246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3" y="213899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MOB Basics – Desired Outcomes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53" y="3276600"/>
            <a:ext cx="8229600" cy="2812987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 Are you ready and prepared?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What rescue plan (do you think) works on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your vessel?</a:t>
            </a:r>
          </a:p>
          <a:p>
            <a:pPr lvl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 Have you practiced your rescue plan?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24612" y="6492875"/>
            <a:ext cx="2133600" cy="365125"/>
          </a:xfrm>
        </p:spPr>
        <p:txBody>
          <a:bodyPr/>
          <a:lstStyle/>
          <a:p>
            <a:fld id="{9B2B3118-A4AB-4AAF-B452-3EA0BB14BA4B}" type="slidenum">
              <a:rPr lang="en-US" sz="1400" b="1" smtClean="0"/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06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58200" cy="55913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722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76"/>
            <a:ext cx="699611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MOB Basic Rescue Principles </a:t>
            </a:r>
            <a:br>
              <a:rPr lang="en-US" sz="3600" b="1" dirty="0" smtClean="0"/>
            </a:br>
            <a:r>
              <a:rPr lang="en-US" sz="3600" b="1" i="1" dirty="0">
                <a:solidFill>
                  <a:srgbClr val="FF0000"/>
                </a:solidFill>
              </a:rPr>
              <a:t>D</a:t>
            </a:r>
            <a:r>
              <a:rPr lang="en-US" sz="3600" b="1" i="1" dirty="0" smtClean="0">
                <a:solidFill>
                  <a:srgbClr val="FF0000"/>
                </a:solidFill>
              </a:rPr>
              <a:t>on’t fall off the boat!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1224" y="1324190"/>
            <a:ext cx="8844224" cy="54102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lvl="3">
              <a:buFont typeface="Wingdings" pitchFamily="2" charset="2"/>
              <a:buChar char="v"/>
            </a:pPr>
            <a:r>
              <a:rPr lang="en-US" sz="2800" b="1" dirty="0" smtClean="0"/>
              <a:t>  </a:t>
            </a:r>
            <a:r>
              <a:rPr lang="en-US" sz="2800" b="1" dirty="0"/>
              <a:t>Develop an onboard “Culture of Safety”</a:t>
            </a:r>
          </a:p>
          <a:p>
            <a:pPr lvl="3">
              <a:buFont typeface="Wingdings" pitchFamily="2" charset="2"/>
              <a:buChar char="v"/>
            </a:pPr>
            <a:r>
              <a:rPr lang="en-US" sz="2800" b="1" dirty="0" smtClean="0"/>
              <a:t>  Clear</a:t>
            </a:r>
            <a:r>
              <a:rPr lang="en-US" sz="2800" b="1" dirty="0" smtClean="0"/>
              <a:t>, documented onboard safety rules?</a:t>
            </a:r>
          </a:p>
          <a:p>
            <a:pPr lvl="3">
              <a:buFont typeface="Wingdings" pitchFamily="2" charset="2"/>
              <a:buChar char="v"/>
            </a:pPr>
            <a:r>
              <a:rPr lang="en-US" sz="2800" b="1" dirty="0" smtClean="0"/>
              <a:t>  Use </a:t>
            </a:r>
            <a:r>
              <a:rPr lang="en-US" sz="2800" b="1" dirty="0" smtClean="0"/>
              <a:t>personal AIS or Satellite device PAB/PLB</a:t>
            </a:r>
            <a:endParaRPr lang="en-US" sz="2800" b="1" dirty="0">
              <a:solidFill>
                <a:schemeClr val="bg1"/>
              </a:solidFill>
            </a:endParaRPr>
          </a:p>
          <a:p>
            <a:pPr lvl="3">
              <a:buFont typeface="Wingdings" pitchFamily="2" charset="2"/>
              <a:buChar char="v"/>
            </a:pPr>
            <a:r>
              <a:rPr lang="en-US" sz="2800" b="1" dirty="0" smtClean="0"/>
              <a:t>  </a:t>
            </a:r>
            <a:r>
              <a:rPr lang="en-US" sz="2800" b="1" dirty="0" smtClean="0"/>
              <a:t>Reinforce </a:t>
            </a:r>
            <a:r>
              <a:rPr lang="en-US" sz="2800" b="1" i="1" dirty="0" smtClean="0"/>
              <a:t>CCA Life Jacket and Tether Statement</a:t>
            </a:r>
            <a:endParaRPr lang="en-US" sz="2800" b="1" dirty="0">
              <a:solidFill>
                <a:schemeClr val="bg1"/>
              </a:solidFill>
            </a:endParaRPr>
          </a:p>
          <a:p>
            <a:pPr marL="1371600" lvl="3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        Stay Onboard; if not, Stay Afloat!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>
                <a:solidFill>
                  <a:schemeClr val="bg1"/>
                </a:solidFill>
              </a:rPr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" y="1295400"/>
            <a:ext cx="8534400" cy="54767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08772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45" y="9144"/>
            <a:ext cx="8077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CCA Life Jacket and Tether Statement</a:t>
            </a:r>
            <a:br>
              <a:rPr lang="en-US" sz="2800" b="1" i="1" dirty="0" smtClean="0"/>
            </a:br>
            <a:r>
              <a:rPr lang="en-US" sz="2800" b="1" i="1" dirty="0" smtClean="0">
                <a:solidFill>
                  <a:srgbClr val="0070C0"/>
                </a:solidFill>
              </a:rPr>
              <a:t>Stay Onboard; if not, Stay Afloat!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>
                <a:solidFill>
                  <a:schemeClr val="bg1"/>
                </a:solidFill>
              </a:rPr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845" y="1600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itchFamily="2" charset="2"/>
              <a:buChar char="v"/>
            </a:pPr>
            <a:r>
              <a:rPr lang="en-US" sz="2400" b="1" dirty="0" smtClean="0"/>
              <a:t>Wearing a life jacket and tether when on deck and underway is part of a vessel’s “Culture of Safety”</a:t>
            </a:r>
          </a:p>
          <a:p>
            <a:pPr lvl="2"/>
            <a:endParaRPr lang="en-US" sz="2000" b="1" dirty="0" smtClean="0"/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400" b="1" dirty="0" smtClean="0"/>
              <a:t>In challenging conditions an offshore life jacket and tether become the “right tools for the job.”</a:t>
            </a:r>
          </a:p>
          <a:p>
            <a:pPr lvl="2"/>
            <a:endParaRPr lang="en-US" sz="2000" b="1" dirty="0" smtClean="0"/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400" b="1" dirty="0" smtClean="0"/>
              <a:t>The use of tether is recommended considering”</a:t>
            </a:r>
          </a:p>
          <a:p>
            <a:pPr marL="2286000" lvl="4" indent="-457200">
              <a:buFont typeface="Wingdings" pitchFamily="2" charset="2"/>
              <a:buChar char="§"/>
            </a:pPr>
            <a:r>
              <a:rPr lang="en-US" sz="2000" b="1" dirty="0" smtClean="0"/>
              <a:t>Sea conditions</a:t>
            </a:r>
          </a:p>
          <a:p>
            <a:pPr marL="2286000" lvl="4" indent="-457200">
              <a:buFont typeface="Wingdings" pitchFamily="2" charset="2"/>
              <a:buChar char="§"/>
            </a:pPr>
            <a:r>
              <a:rPr lang="en-US" sz="2000" b="1" dirty="0" smtClean="0"/>
              <a:t>Low visibility conditions</a:t>
            </a:r>
          </a:p>
          <a:p>
            <a:pPr marL="2286000" lvl="4" indent="-457200">
              <a:buFont typeface="Wingdings" pitchFamily="2" charset="2"/>
              <a:buChar char="§"/>
            </a:pPr>
            <a:r>
              <a:rPr lang="en-US" sz="2000" b="1" dirty="0" smtClean="0"/>
              <a:t>Crew limitations</a:t>
            </a:r>
          </a:p>
          <a:p>
            <a:pPr marL="2286000" lvl="4" indent="-457200">
              <a:buFont typeface="Wingdings" pitchFamily="2" charset="2"/>
              <a:buChar char="§"/>
            </a:pPr>
            <a:r>
              <a:rPr lang="en-US" sz="2000" b="1" dirty="0" smtClean="0"/>
              <a:t>Vessel Design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6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00" y="1524000"/>
            <a:ext cx="4212336" cy="4658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484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11 Step MOB Rescue Process</a:t>
            </a:r>
            <a:br>
              <a:rPr lang="en-US" sz="3600" b="1" dirty="0" smtClean="0"/>
            </a:br>
            <a:r>
              <a:rPr lang="en-US" sz="2700" b="1" dirty="0" smtClean="0"/>
              <a:t>first 10 seconds </a:t>
            </a:r>
            <a:r>
              <a:rPr lang="en-US" sz="2700" dirty="0" smtClean="0"/>
              <a:t>– breathe, think, plan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then act as you think: </a:t>
            </a:r>
            <a:r>
              <a:rPr lang="en-US" sz="2700" b="1" i="1" dirty="0" smtClean="0"/>
              <a:t>Throw/Bark/Mark/Park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068" y="1905000"/>
            <a:ext cx="4800600" cy="4876800"/>
          </a:xfrm>
          <a:noFill/>
        </p:spPr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Throw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Bark “</a:t>
            </a:r>
            <a:r>
              <a:rPr lang="en-US" sz="2000" b="1" i="1" dirty="0" smtClean="0">
                <a:solidFill>
                  <a:schemeClr val="accent2"/>
                </a:solidFill>
              </a:rPr>
              <a:t>Man Overboard</a:t>
            </a:r>
            <a:r>
              <a:rPr lang="en-US" sz="2000" b="1" dirty="0" smtClean="0">
                <a:solidFill>
                  <a:schemeClr val="accent2"/>
                </a:solidFill>
              </a:rPr>
              <a:t>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Mark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Park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Return to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Circle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Stop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Pull PIW towards vessel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Secure PIW to vessel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Onboard PIW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2"/>
                </a:solidFill>
              </a:rPr>
              <a:t>Medical assessment of PIW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32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70" y="1676400"/>
            <a:ext cx="5519567" cy="3124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722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Review Onboarding Techniques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6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-152400" y="1798320"/>
            <a:ext cx="4391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itchFamily="2" charset="2"/>
              <a:buChar char="v"/>
            </a:pPr>
            <a:r>
              <a:rPr lang="en-US" sz="2800" b="1" dirty="0" smtClean="0"/>
              <a:t> Halyard only </a:t>
            </a:r>
            <a:endParaRPr lang="en-US" sz="2800" dirty="0"/>
          </a:p>
          <a:p>
            <a:pPr lvl="2"/>
            <a:endParaRPr lang="en-US" sz="2800" dirty="0"/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800" b="1" dirty="0" smtClean="0"/>
              <a:t> Halyard with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lvl="2"/>
            <a:r>
              <a:rPr lang="en-US" sz="2800" b="1" dirty="0"/>
              <a:t> </a:t>
            </a:r>
            <a:r>
              <a:rPr lang="en-US" sz="2800" b="1" dirty="0" smtClean="0"/>
              <a:t>    tackle gear</a:t>
            </a:r>
            <a:endParaRPr lang="en-US" sz="2800" dirty="0"/>
          </a:p>
          <a:p>
            <a:pPr lvl="2"/>
            <a:endParaRPr lang="en-US" sz="2800" dirty="0"/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800" b="1" dirty="0" smtClean="0"/>
              <a:t> Mid-line Lift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953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technique works best </a:t>
            </a:r>
          </a:p>
          <a:p>
            <a:r>
              <a:rPr lang="en-US" sz="3200" b="1" dirty="0" smtClean="0"/>
              <a:t>for your boat and crew?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85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48" y="1600200"/>
            <a:ext cx="3841409" cy="256093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52278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7" y="228600"/>
            <a:ext cx="9372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Prepare with your Crew for the </a:t>
            </a:r>
            <a:br>
              <a:rPr lang="en-US" sz="3200" b="1" dirty="0" smtClean="0"/>
            </a:br>
            <a:r>
              <a:rPr lang="en-US" sz="3200" b="1" dirty="0" smtClean="0"/>
              <a:t>At-the-Dock Onboarding Exercise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7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616452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/>
              <a:t>  Discuss steps to onboard a 200 pound MOB</a:t>
            </a:r>
          </a:p>
          <a:p>
            <a:pPr lvl="0"/>
            <a:r>
              <a:rPr lang="en-US" sz="2800" b="1" dirty="0" smtClean="0"/>
              <a:t>        from the dock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LifeSling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Your rigging and gear</a:t>
            </a:r>
          </a:p>
          <a:p>
            <a:pPr lvl="0"/>
            <a:endParaRPr lang="en-US" sz="2800" b="1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/>
              <a:t> Discuss: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Which onboarding technique works best    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Running rigging selection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Leads, winches, handles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Attachment points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b="1" dirty="0" smtClean="0"/>
              <a:t>Crew physical limits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46">
            <a:off x="5885702" y="4751567"/>
            <a:ext cx="972902" cy="12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85" y="6248400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97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Prepare </a:t>
            </a:r>
            <a:r>
              <a:rPr lang="en-US" sz="3600" b="1" dirty="0"/>
              <a:t>w</a:t>
            </a:r>
            <a:r>
              <a:rPr lang="en-US" sz="3600" b="1" dirty="0" smtClean="0"/>
              <a:t>ith your Crew for the </a:t>
            </a:r>
            <a:br>
              <a:rPr lang="en-US" sz="3600" b="1" dirty="0" smtClean="0"/>
            </a:br>
            <a:r>
              <a:rPr lang="en-US" sz="3600" b="1" dirty="0" smtClean="0"/>
              <a:t>On-the-Water Exercise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8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766771" y="1860416"/>
            <a:ext cx="80290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/>
              <a:t>Identify steps needed to quickly stop the boat considering: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dirty="0" smtClean="0"/>
              <a:t>Boat’s position to wind and seas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dirty="0" smtClean="0"/>
              <a:t>Dropping/furling sails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b="1" dirty="0" smtClean="0"/>
              <a:t>Starting the engine</a:t>
            </a:r>
            <a:endParaRPr lang="en-US" sz="2400" b="1" dirty="0"/>
          </a:p>
          <a:p>
            <a:pPr lvl="1"/>
            <a:endParaRPr lang="en-US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/>
              <a:t>  Discover rigging, deck/equipment</a:t>
            </a:r>
          </a:p>
          <a:p>
            <a:pPr lvl="0"/>
            <a:r>
              <a:rPr lang="en-US" sz="2800" b="1" dirty="0" smtClean="0"/>
              <a:t>        and layout issues</a:t>
            </a:r>
          </a:p>
          <a:p>
            <a:pPr lvl="0"/>
            <a:endParaRPr lang="en-US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800" b="1" dirty="0" smtClean="0"/>
              <a:t>Confirm use of engine and technology:</a:t>
            </a:r>
          </a:p>
          <a:p>
            <a:pPr lvl="0"/>
            <a:r>
              <a:rPr lang="en-US" sz="2800" b="1" dirty="0" smtClean="0"/>
              <a:t>         MOB electronics, VHF, video screens</a:t>
            </a:r>
            <a:endParaRPr lang="en-US" sz="2800" b="1" dirty="0"/>
          </a:p>
          <a:p>
            <a:pPr lvl="2"/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46">
            <a:off x="7046406" y="3108449"/>
            <a:ext cx="1384185" cy="1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3226"/>
            <a:ext cx="1343025" cy="447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is the “doing” so critical?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3118-A4AB-4AAF-B452-3EA0BB14BA4B}" type="slidenum">
              <a:rPr lang="en-US" sz="1400" b="1" smtClean="0"/>
              <a:t>9</a:t>
            </a:fld>
            <a:endParaRPr lang="en-US" sz="1400" b="1" dirty="0"/>
          </a:p>
        </p:txBody>
      </p:sp>
      <p:pic>
        <p:nvPicPr>
          <p:cNvPr id="7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0639"/>
            <a:ext cx="4876800" cy="4668643"/>
          </a:xfrm>
        </p:spPr>
      </p:pic>
      <p:sp>
        <p:nvSpPr>
          <p:cNvPr id="8" name="TextBox 7"/>
          <p:cNvSpPr txBox="1"/>
          <p:nvPr/>
        </p:nvSpPr>
        <p:spPr>
          <a:xfrm>
            <a:off x="685800" y="596965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Southwest Airlines Flight 1380</a:t>
            </a:r>
            <a:r>
              <a:rPr lang="en-US" sz="1200" dirty="0" smtClean="0"/>
              <a:t> at </a:t>
            </a:r>
            <a:r>
              <a:rPr lang="en-US" sz="1200" b="1" dirty="0" smtClean="0"/>
              <a:t>30,000 feet on April 2,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990600"/>
            <a:ext cx="388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8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P</a:t>
            </a:r>
            <a:r>
              <a:rPr lang="en-US" sz="2800" b="1" dirty="0" smtClean="0"/>
              <a:t>assengers were all “instructed”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What is wrong here?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 smtClean="0"/>
              <a:t>Would they have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survived a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real emergency?</a:t>
            </a:r>
          </a:p>
          <a:p>
            <a:endParaRPr lang="en-US" sz="2800" b="1" dirty="0"/>
          </a:p>
          <a:p>
            <a:r>
              <a:rPr lang="en-US" sz="3200" b="1" dirty="0" smtClean="0"/>
              <a:t>Competency involves practice - more than just listening!</a:t>
            </a:r>
            <a:endParaRPr lang="en-US" sz="3200" b="1" dirty="0"/>
          </a:p>
          <a:p>
            <a:r>
              <a:rPr lang="en-US" sz="2800" b="1" dirty="0" smtClean="0"/>
              <a:t>        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541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Practice On Your Own Boat</vt:lpstr>
      <vt:lpstr>MOB Basics – Desired Outcomes</vt:lpstr>
      <vt:lpstr>MOB Basic Rescue Principles  Don’t fall off the boat!</vt:lpstr>
      <vt:lpstr>CCA Life Jacket and Tether Statement Stay Onboard; if not, Stay Afloat!</vt:lpstr>
      <vt:lpstr> 11 Step MOB Rescue Process first 10 seconds – breathe, think, plan then act as you think: Throw/Bark/Mark/Park</vt:lpstr>
      <vt:lpstr>Review Onboarding Techniques</vt:lpstr>
      <vt:lpstr>Prepare with your Crew for the  At-the-Dock Onboarding Exercise</vt:lpstr>
      <vt:lpstr>Prepare with your Crew for the  On-the-Water Exercise</vt:lpstr>
      <vt:lpstr>Why is the “doing” so critical?</vt:lpstr>
      <vt:lpstr>At-the-Dock Onboarding Exercise</vt:lpstr>
      <vt:lpstr>On-the Water Boat Exercise</vt:lpstr>
      <vt:lpstr> 11 Step MOB Rescue Process first 10 seconds – breathe, think, plan then act as you think: Throw/Bark/Mark/Park</vt:lpstr>
      <vt:lpstr>Sample VHF and MOB Placard </vt:lpstr>
      <vt:lpstr>Practice On Your Own Boat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On Your Own Boat</dc:title>
  <dc:creator>Galen</dc:creator>
  <cp:lastModifiedBy>Susan</cp:lastModifiedBy>
  <cp:revision>121</cp:revision>
  <dcterms:created xsi:type="dcterms:W3CDTF">2024-02-05T15:15:59Z</dcterms:created>
  <dcterms:modified xsi:type="dcterms:W3CDTF">2025-11-28T17:15:01Z</dcterms:modified>
</cp:coreProperties>
</file>